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506" r:id="rId2"/>
    <p:sldId id="305" r:id="rId3"/>
    <p:sldId id="272" r:id="rId4"/>
    <p:sldId id="303" r:id="rId5"/>
    <p:sldId id="306" r:id="rId6"/>
    <p:sldId id="280" r:id="rId7"/>
    <p:sldId id="260" r:id="rId8"/>
    <p:sldId id="261" r:id="rId9"/>
    <p:sldId id="262" r:id="rId10"/>
    <p:sldId id="647" r:id="rId11"/>
    <p:sldId id="645" r:id="rId12"/>
    <p:sldId id="648" r:id="rId13"/>
    <p:sldId id="649" r:id="rId14"/>
    <p:sldId id="644" r:id="rId15"/>
    <p:sldId id="264" r:id="rId16"/>
    <p:sldId id="657" r:id="rId17"/>
    <p:sldId id="636" r:id="rId18"/>
    <p:sldId id="658" r:id="rId19"/>
    <p:sldId id="654" r:id="rId20"/>
    <p:sldId id="311" r:id="rId21"/>
    <p:sldId id="656" r:id="rId22"/>
    <p:sldId id="659" r:id="rId23"/>
    <p:sldId id="503" r:id="rId24"/>
    <p:sldId id="596" r:id="rId25"/>
    <p:sldId id="660" r:id="rId26"/>
    <p:sldId id="633" r:id="rId27"/>
    <p:sldId id="307" r:id="rId28"/>
    <p:sldId id="650" r:id="rId29"/>
    <p:sldId id="651" r:id="rId30"/>
    <p:sldId id="652" r:id="rId31"/>
    <p:sldId id="653" r:id="rId32"/>
    <p:sldId id="655" r:id="rId33"/>
    <p:sldId id="315" r:id="rId34"/>
    <p:sldId id="642" r:id="rId35"/>
    <p:sldId id="661" r:id="rId36"/>
    <p:sldId id="662" r:id="rId37"/>
    <p:sldId id="271" r:id="rId38"/>
    <p:sldId id="547" r:id="rId39"/>
    <p:sldId id="597" r:id="rId40"/>
    <p:sldId id="491" r:id="rId41"/>
    <p:sldId id="528" r:id="rId42"/>
    <p:sldId id="598"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9" autoAdjust="0"/>
    <p:restoredTop sz="60608" autoAdjust="0"/>
  </p:normalViewPr>
  <p:slideViewPr>
    <p:cSldViewPr snapToGrid="0">
      <p:cViewPr varScale="1">
        <p:scale>
          <a:sx n="173" d="100"/>
          <a:sy n="173" d="100"/>
        </p:scale>
        <p:origin x="3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tiff>
</file>

<file path=ppt/media/image11.tiff>
</file>

<file path=ppt/media/image12.png>
</file>

<file path=ppt/media/image13.png>
</file>

<file path=ppt/media/image15.png>
</file>

<file path=ppt/media/image16.tiff>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7DEB0-5AA4-49C7-B0AD-AD047A002C4C}"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4D32B-0177-4B34-AE20-6C72705619FE}" type="slidenum">
              <a:rPr lang="en-US" smtClean="0"/>
              <a:t>‹#›</a:t>
            </a:fld>
            <a:endParaRPr lang="en-US"/>
          </a:p>
        </p:txBody>
      </p:sp>
    </p:spTree>
    <p:extLst>
      <p:ext uri="{BB962C8B-B14F-4D97-AF65-F5344CB8AC3E}">
        <p14:creationId xmlns:p14="http://schemas.microsoft.com/office/powerpoint/2010/main" val="2093941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196377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14</a:t>
            </a:fld>
            <a:endParaRPr lang="en-US"/>
          </a:p>
        </p:txBody>
      </p:sp>
    </p:spTree>
    <p:extLst>
      <p:ext uri="{BB962C8B-B14F-4D97-AF65-F5344CB8AC3E}">
        <p14:creationId xmlns:p14="http://schemas.microsoft.com/office/powerpoint/2010/main" val="1919367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15</a:t>
            </a:fld>
            <a:endParaRPr lang="en-US" dirty="0"/>
          </a:p>
        </p:txBody>
      </p:sp>
    </p:spTree>
    <p:extLst>
      <p:ext uri="{BB962C8B-B14F-4D97-AF65-F5344CB8AC3E}">
        <p14:creationId xmlns:p14="http://schemas.microsoft.com/office/powerpoint/2010/main" val="803635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This was kind of “hippy-</a:t>
            </a:r>
            <a:r>
              <a:rPr lang="en-US" sz="1200" dirty="0" err="1"/>
              <a:t>ish</a:t>
            </a:r>
            <a:r>
              <a:rPr lang="en-US" sz="1200" dirty="0"/>
              <a:t>” and egalitarian in its day… quite controversial in its day</a:t>
            </a:r>
          </a:p>
          <a:p>
            <a:r>
              <a:rPr lang="en-US" sz="1200" dirty="0"/>
              <a:t>“Everyone is a team member and is responsible for the work getting done”… we don’t need no titles or positions… self-organizing… we will make our own commitments… transparency (let’s share the information)… flexible/organic teams, organic architecture (minimal documentation/standards)… no contracts (let’s talk it over)</a:t>
            </a:r>
          </a:p>
          <a:p>
            <a:endParaRPr lang="en-US" sz="1200" dirty="0"/>
          </a:p>
          <a:p>
            <a:r>
              <a:rPr lang="en-US" sz="1200" dirty="0"/>
              <a:t>The flip side:</a:t>
            </a:r>
          </a:p>
          <a:p>
            <a:pPr marL="171450" indent="-171450">
              <a:buFont typeface="Arial" panose="020B0604020202020204" pitchFamily="34" charset="0"/>
              <a:buChar char="•"/>
            </a:pPr>
            <a:r>
              <a:rPr lang="en-US" sz="1200" dirty="0"/>
              <a:t>We will actively and voluntarily play important roles on our team</a:t>
            </a:r>
          </a:p>
          <a:p>
            <a:pPr marL="171450" indent="-171450">
              <a:buFont typeface="Arial" panose="020B0604020202020204" pitchFamily="34" charset="0"/>
              <a:buChar char="•"/>
            </a:pPr>
            <a:r>
              <a:rPr lang="en-US" sz="1200" dirty="0"/>
              <a:t>The rules (rituals) that we do have… we WILL follow</a:t>
            </a:r>
          </a:p>
          <a:p>
            <a:pPr marL="171450" indent="-171450">
              <a:buFont typeface="Arial" panose="020B0604020202020204" pitchFamily="34" charset="0"/>
              <a:buChar char="•"/>
            </a:pPr>
            <a:r>
              <a:rPr lang="en-US" sz="1200" dirty="0"/>
              <a:t>We will create, demo, and release working software/products</a:t>
            </a:r>
          </a:p>
          <a:p>
            <a:pPr marL="171450" indent="-171450">
              <a:buFont typeface="Arial" panose="020B0604020202020204" pitchFamily="34" charset="0"/>
              <a:buChar char="•"/>
            </a:pPr>
            <a:r>
              <a:rPr lang="en-US" sz="1200" dirty="0"/>
              <a:t>We will utilize practical processes, tools, documentation, and planning</a:t>
            </a:r>
          </a:p>
          <a:p>
            <a:pPr marL="171450" indent="-171450">
              <a:buFont typeface="Arial" panose="020B0604020202020204" pitchFamily="34" charset="0"/>
              <a:buChar char="•"/>
            </a:pPr>
            <a:r>
              <a:rPr lang="en-US" sz="1200" dirty="0"/>
              <a:t>When we make commitments, we will live up to those commitments… as a team (“No winners on a losing team, and no losers on a winning team”)</a:t>
            </a:r>
          </a:p>
          <a:p>
            <a:pPr marL="171450" indent="-171450">
              <a:buFont typeface="Arial" panose="020B0604020202020204" pitchFamily="34" charset="0"/>
              <a:buChar char="•"/>
            </a:pPr>
            <a:r>
              <a:rPr lang="en-US" sz="1200" dirty="0"/>
              <a:t>We will be responsive and continuously improve (Retrospectives)</a:t>
            </a:r>
          </a:p>
          <a:p>
            <a:pPr marL="171450" indent="-171450">
              <a:buFont typeface="Arial" panose="020B0604020202020204" pitchFamily="34" charset="0"/>
              <a:buChar char="•"/>
            </a:pPr>
            <a:r>
              <a:rPr lang="en-US" sz="1200" dirty="0"/>
              <a:t>We will be transparent with how WE work and share our information</a:t>
            </a:r>
          </a:p>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16</a:t>
            </a:fld>
            <a:endParaRPr lang="en-US"/>
          </a:p>
        </p:txBody>
      </p:sp>
    </p:spTree>
    <p:extLst>
      <p:ext uri="{BB962C8B-B14F-4D97-AF65-F5344CB8AC3E}">
        <p14:creationId xmlns:p14="http://schemas.microsoft.com/office/powerpoint/2010/main" val="40182633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roles exist like developer, tester, etc.</a:t>
            </a:r>
          </a:p>
          <a:p>
            <a:r>
              <a:rPr lang="en-US" dirty="0"/>
              <a:t>Individuals are expected to play multiple roles as needed. </a:t>
            </a:r>
          </a:p>
          <a:p>
            <a:endParaRPr lang="en-US" dirty="0"/>
          </a:p>
          <a:p>
            <a:r>
              <a:rPr lang="en-US" dirty="0"/>
              <a:t>Three Artifacts:</a:t>
            </a:r>
          </a:p>
          <a:p>
            <a:pPr marL="228600" indent="-228600">
              <a:buFont typeface="+mj-lt"/>
              <a:buAutoNum type="arabicPeriod"/>
            </a:pPr>
            <a:r>
              <a:rPr lang="en-US" dirty="0"/>
              <a:t>Product Backlog</a:t>
            </a:r>
          </a:p>
          <a:p>
            <a:pPr marL="228600" indent="-228600">
              <a:buFont typeface="+mj-lt"/>
              <a:buAutoNum type="arabicPeriod"/>
            </a:pPr>
            <a:r>
              <a:rPr lang="en-US" dirty="0"/>
              <a:t>User Stories</a:t>
            </a:r>
          </a:p>
          <a:p>
            <a:pPr marL="228600" indent="-228600">
              <a:buFont typeface="+mj-lt"/>
              <a:buAutoNum type="arabicPeriod"/>
            </a:pPr>
            <a:r>
              <a:rPr lang="en-US" dirty="0"/>
              <a:t>Burndown Chart</a:t>
            </a:r>
          </a:p>
          <a:p>
            <a:pPr marL="0" indent="0">
              <a:buFont typeface="+mj-lt"/>
              <a:buNone/>
            </a:pPr>
            <a:endParaRPr lang="en-US" dirty="0"/>
          </a:p>
          <a:p>
            <a:pPr marL="0" indent="0">
              <a:buFont typeface="+mj-lt"/>
              <a:buNone/>
            </a:pPr>
            <a:r>
              <a:rPr lang="en-US" dirty="0"/>
              <a:t>Three Rituals:</a:t>
            </a:r>
          </a:p>
          <a:p>
            <a:pPr marL="228600" indent="-228600">
              <a:buFont typeface="+mj-lt"/>
              <a:buAutoNum type="arabicPeriod"/>
            </a:pPr>
            <a:r>
              <a:rPr lang="en-US" dirty="0"/>
              <a:t>Sprint Planning</a:t>
            </a:r>
          </a:p>
          <a:p>
            <a:pPr marL="228600" indent="-228600">
              <a:buFont typeface="+mj-lt"/>
              <a:buAutoNum type="arabicPeriod"/>
            </a:pPr>
            <a:r>
              <a:rPr lang="en-US" dirty="0"/>
              <a:t>Daily Scrum</a:t>
            </a:r>
          </a:p>
          <a:p>
            <a:pPr marL="228600" indent="-228600">
              <a:buFont typeface="+mj-lt"/>
              <a:buAutoNum type="arabicPeriod"/>
            </a:pPr>
            <a:r>
              <a:rPr lang="en-US" dirty="0"/>
              <a:t>Sprint Review or Retrospective</a:t>
            </a:r>
          </a:p>
        </p:txBody>
      </p:sp>
      <p:sp>
        <p:nvSpPr>
          <p:cNvPr id="4" name="Slide Number Placeholder 3"/>
          <p:cNvSpPr>
            <a:spLocks noGrp="1"/>
          </p:cNvSpPr>
          <p:nvPr>
            <p:ph type="sldNum" sz="quarter" idx="5"/>
          </p:nvPr>
        </p:nvSpPr>
        <p:spPr/>
        <p:txBody>
          <a:bodyPr/>
          <a:lstStyle/>
          <a:p>
            <a:fld id="{35A4D32B-0177-4B34-AE20-6C72705619FE}" type="slidenum">
              <a:rPr lang="en-US" smtClean="0"/>
              <a:t>17</a:t>
            </a:fld>
            <a:endParaRPr lang="en-US"/>
          </a:p>
        </p:txBody>
      </p:sp>
    </p:spTree>
    <p:extLst>
      <p:ext uri="{BB962C8B-B14F-4D97-AF65-F5344CB8AC3E}">
        <p14:creationId xmlns:p14="http://schemas.microsoft.com/office/powerpoint/2010/main" val="36567634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18</a:t>
            </a:fld>
            <a:endParaRPr lang="en-US"/>
          </a:p>
        </p:txBody>
      </p:sp>
    </p:spTree>
    <p:extLst>
      <p:ext uri="{BB962C8B-B14F-4D97-AF65-F5344CB8AC3E}">
        <p14:creationId xmlns:p14="http://schemas.microsoft.com/office/powerpoint/2010/main" val="2141507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with Calendar</a:t>
            </a:r>
          </a:p>
        </p:txBody>
      </p:sp>
      <p:sp>
        <p:nvSpPr>
          <p:cNvPr id="4" name="Slide Number Placeholder 3"/>
          <p:cNvSpPr>
            <a:spLocks noGrp="1"/>
          </p:cNvSpPr>
          <p:nvPr>
            <p:ph type="sldNum" sz="quarter" idx="5"/>
          </p:nvPr>
        </p:nvSpPr>
        <p:spPr/>
        <p:txBody>
          <a:bodyPr/>
          <a:lstStyle/>
          <a:p>
            <a:fld id="{35A4D32B-0177-4B34-AE20-6C72705619FE}" type="slidenum">
              <a:rPr lang="en-US" smtClean="0"/>
              <a:t>19</a:t>
            </a:fld>
            <a:endParaRPr lang="en-US"/>
          </a:p>
        </p:txBody>
      </p:sp>
    </p:spTree>
    <p:extLst>
      <p:ext uri="{BB962C8B-B14F-4D97-AF65-F5344CB8AC3E}">
        <p14:creationId xmlns:p14="http://schemas.microsoft.com/office/powerpoint/2010/main" val="2541057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Sprint 1 Sprint Planning will be Thursday.</a:t>
            </a:r>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35270940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21</a:t>
            </a:fld>
            <a:endParaRPr lang="en-US"/>
          </a:p>
        </p:txBody>
      </p:sp>
    </p:spTree>
    <p:extLst>
      <p:ext uri="{BB962C8B-B14F-4D97-AF65-F5344CB8AC3E}">
        <p14:creationId xmlns:p14="http://schemas.microsoft.com/office/powerpoint/2010/main" val="33867385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22</a:t>
            </a:fld>
            <a:endParaRPr lang="en-US"/>
          </a:p>
        </p:txBody>
      </p:sp>
    </p:spTree>
    <p:extLst>
      <p:ext uri="{BB962C8B-B14F-4D97-AF65-F5344CB8AC3E}">
        <p14:creationId xmlns:p14="http://schemas.microsoft.com/office/powerpoint/2010/main" val="27028562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23</a:t>
            </a:fld>
            <a:endParaRPr lang="en-US"/>
          </a:p>
        </p:txBody>
      </p:sp>
    </p:spTree>
    <p:extLst>
      <p:ext uri="{BB962C8B-B14F-4D97-AF65-F5344CB8AC3E}">
        <p14:creationId xmlns:p14="http://schemas.microsoft.com/office/powerpoint/2010/main" val="3976642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everyone had a wonderful holiday and is coming back recharged and ready for a new semester.</a:t>
            </a:r>
          </a:p>
        </p:txBody>
      </p:sp>
      <p:sp>
        <p:nvSpPr>
          <p:cNvPr id="4" name="Slide Number Placeholder 3"/>
          <p:cNvSpPr>
            <a:spLocks noGrp="1"/>
          </p:cNvSpPr>
          <p:nvPr>
            <p:ph type="sldNum" sz="quarter" idx="10"/>
          </p:nvPr>
        </p:nvSpPr>
        <p:spPr/>
        <p:txBody>
          <a:bodyPr/>
          <a:lstStyle/>
          <a:p>
            <a:fld id="{23B99BB9-C7F6-43B3-A122-46088ABB36FB}" type="slidenum">
              <a:rPr lang="en-US" smtClean="0"/>
              <a:t>2</a:t>
            </a:fld>
            <a:endParaRPr lang="en-US"/>
          </a:p>
        </p:txBody>
      </p:sp>
    </p:spTree>
    <p:extLst>
      <p:ext uri="{BB962C8B-B14F-4D97-AF65-F5344CB8AC3E}">
        <p14:creationId xmlns:p14="http://schemas.microsoft.com/office/powerpoint/2010/main" val="12836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Our Sprint 1 Sprint Planning will be Thursday.</a:t>
            </a:r>
          </a:p>
        </p:txBody>
      </p:sp>
      <p:sp>
        <p:nvSpPr>
          <p:cNvPr id="4" name="Slide Number Placeholder 3"/>
          <p:cNvSpPr>
            <a:spLocks noGrp="1"/>
          </p:cNvSpPr>
          <p:nvPr>
            <p:ph type="sldNum" sz="quarter" idx="10"/>
          </p:nvPr>
        </p:nvSpPr>
        <p:spPr/>
        <p:txBody>
          <a:bodyPr/>
          <a:lstStyle/>
          <a:p>
            <a:fld id="{5394DE12-7B9B-46AA-AC19-C30A49928B9B}" type="slidenum">
              <a:rPr lang="en-US" smtClean="0"/>
              <a:t>25</a:t>
            </a:fld>
            <a:endParaRPr lang="en-US" dirty="0"/>
          </a:p>
        </p:txBody>
      </p:sp>
    </p:spTree>
    <p:extLst>
      <p:ext uri="{BB962C8B-B14F-4D97-AF65-F5344CB8AC3E}">
        <p14:creationId xmlns:p14="http://schemas.microsoft.com/office/powerpoint/2010/main" val="20351000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26</a:t>
            </a:fld>
            <a:endParaRPr lang="en-US" dirty="0"/>
          </a:p>
        </p:txBody>
      </p:sp>
    </p:spTree>
    <p:extLst>
      <p:ext uri="{BB962C8B-B14F-4D97-AF65-F5344CB8AC3E}">
        <p14:creationId xmlns:p14="http://schemas.microsoft.com/office/powerpoint/2010/main" val="31483167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8878041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827771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files are binary files some binary files can be interpreted as text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text files are ASCII and some text files are 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ASCII files are valid UTF-8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quote vs. curly quote in ASCII vs UTF-8</a:t>
            </a:r>
          </a:p>
        </p:txBody>
      </p:sp>
      <p:sp>
        <p:nvSpPr>
          <p:cNvPr id="4" name="Slide Number Placeholder 3"/>
          <p:cNvSpPr>
            <a:spLocks noGrp="1"/>
          </p:cNvSpPr>
          <p:nvPr>
            <p:ph type="sldNum" sz="quarter" idx="10"/>
          </p:nvPr>
        </p:nvSpPr>
        <p:spPr/>
        <p:txBody>
          <a:bodyPr/>
          <a:lstStyle/>
          <a:p>
            <a:fld id="{23B99BB9-C7F6-43B3-A122-46088ABB36FB}" type="slidenum">
              <a:rPr lang="en-US" smtClean="0"/>
              <a:t>29</a:t>
            </a:fld>
            <a:endParaRPr lang="en-US"/>
          </a:p>
        </p:txBody>
      </p:sp>
    </p:spTree>
    <p:extLst>
      <p:ext uri="{BB962C8B-B14F-4D97-AF65-F5344CB8AC3E}">
        <p14:creationId xmlns:p14="http://schemas.microsoft.com/office/powerpoint/2010/main" val="2924658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30</a:t>
            </a:fld>
            <a:endParaRPr lang="en-US"/>
          </a:p>
        </p:txBody>
      </p:sp>
    </p:spTree>
    <p:extLst>
      <p:ext uri="{BB962C8B-B14F-4D97-AF65-F5344CB8AC3E}">
        <p14:creationId xmlns:p14="http://schemas.microsoft.com/office/powerpoint/2010/main" val="2511053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31</a:t>
            </a:fld>
            <a:endParaRPr lang="en-US"/>
          </a:p>
        </p:txBody>
      </p:sp>
    </p:spTree>
    <p:extLst>
      <p:ext uri="{BB962C8B-B14F-4D97-AF65-F5344CB8AC3E}">
        <p14:creationId xmlns:p14="http://schemas.microsoft.com/office/powerpoint/2010/main" val="16164400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32</a:t>
            </a:fld>
            <a:endParaRPr lang="en-US"/>
          </a:p>
        </p:txBody>
      </p:sp>
    </p:spTree>
    <p:extLst>
      <p:ext uri="{BB962C8B-B14F-4D97-AF65-F5344CB8AC3E}">
        <p14:creationId xmlns:p14="http://schemas.microsoft.com/office/powerpoint/2010/main" val="580418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Optimism, good natured humor, and effectively working together is immensely important to delivering good software… and likely equally important to delivering just about any quality product</a:t>
            </a:r>
          </a:p>
          <a:p>
            <a:endParaRPr lang="en-US" sz="1000" dirty="0"/>
          </a:p>
          <a:p>
            <a:r>
              <a:rPr lang="en-US" sz="1000" dirty="0"/>
              <a:t>Even if you don’t intend to be a professional software developer, many of the things that we learn will be valuable in related areas. </a:t>
            </a:r>
          </a:p>
          <a:p>
            <a:endParaRPr lang="en-US" sz="1000" dirty="0"/>
          </a:p>
          <a:p>
            <a:r>
              <a:rPr lang="en-US" sz="1000" dirty="0" err="1"/>
              <a:t>Soooo</a:t>
            </a:r>
            <a:r>
              <a:rPr lang="en-US" sz="1000" dirty="0"/>
              <a:t>… We have 16 weeks to learn something valuable and interesting. Let’s enjoy our time together and make the most out of it. </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33</a:t>
            </a:fld>
            <a:endParaRPr lang="en-US" dirty="0"/>
          </a:p>
        </p:txBody>
      </p:sp>
    </p:spTree>
    <p:extLst>
      <p:ext uri="{BB962C8B-B14F-4D97-AF65-F5344CB8AC3E}">
        <p14:creationId xmlns:p14="http://schemas.microsoft.com/office/powerpoint/2010/main" val="24209809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34</a:t>
            </a:fld>
            <a:endParaRPr lang="en-US" dirty="0"/>
          </a:p>
        </p:txBody>
      </p:sp>
    </p:spTree>
    <p:extLst>
      <p:ext uri="{BB962C8B-B14F-4D97-AF65-F5344CB8AC3E}">
        <p14:creationId xmlns:p14="http://schemas.microsoft.com/office/powerpoint/2010/main" val="2454706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3900269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35</a:t>
            </a:fld>
            <a:endParaRPr lang="en-US" dirty="0"/>
          </a:p>
        </p:txBody>
      </p:sp>
    </p:spTree>
    <p:extLst>
      <p:ext uri="{BB962C8B-B14F-4D97-AF65-F5344CB8AC3E}">
        <p14:creationId xmlns:p14="http://schemas.microsoft.com/office/powerpoint/2010/main" val="19153013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22871100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94DE12-7B9B-46AA-AC19-C30A49928B9B}" type="slidenum">
              <a:rPr lang="en-US" smtClean="0"/>
              <a:t>37</a:t>
            </a:fld>
            <a:endParaRPr lang="en-US" dirty="0"/>
          </a:p>
        </p:txBody>
      </p:sp>
    </p:spTree>
    <p:extLst>
      <p:ext uri="{BB962C8B-B14F-4D97-AF65-F5344CB8AC3E}">
        <p14:creationId xmlns:p14="http://schemas.microsoft.com/office/powerpoint/2010/main" val="33554591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38</a:t>
            </a:fld>
            <a:endParaRPr lang="en-US"/>
          </a:p>
        </p:txBody>
      </p:sp>
    </p:spTree>
    <p:extLst>
      <p:ext uri="{BB962C8B-B14F-4D97-AF65-F5344CB8AC3E}">
        <p14:creationId xmlns:p14="http://schemas.microsoft.com/office/powerpoint/2010/main" val="16881658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40</a:t>
            </a:fld>
            <a:endParaRPr lang="en-US"/>
          </a:p>
        </p:txBody>
      </p:sp>
    </p:spTree>
    <p:extLst>
      <p:ext uri="{BB962C8B-B14F-4D97-AF65-F5344CB8AC3E}">
        <p14:creationId xmlns:p14="http://schemas.microsoft.com/office/powerpoint/2010/main" val="22371626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41</a:t>
            </a:fld>
            <a:endParaRPr lang="en-US"/>
          </a:p>
        </p:txBody>
      </p:sp>
    </p:spTree>
    <p:extLst>
      <p:ext uri="{BB962C8B-B14F-4D97-AF65-F5344CB8AC3E}">
        <p14:creationId xmlns:p14="http://schemas.microsoft.com/office/powerpoint/2010/main" val="1644263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Discussion Topics</a:t>
            </a:r>
          </a:p>
          <a:p>
            <a:r>
              <a:rPr lang="en-US" dirty="0"/>
              <a:t>How many of you are interested/focused on being a software developer?</a:t>
            </a:r>
          </a:p>
          <a:p>
            <a:r>
              <a:rPr lang="en-US" dirty="0"/>
              <a:t>… prefer to be in Project Management or Business Analyst positions?</a:t>
            </a:r>
          </a:p>
          <a:p>
            <a:r>
              <a:rPr lang="en-US" dirty="0"/>
              <a:t>… domain expert?</a:t>
            </a:r>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1654858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a:p>
            <a:endParaRPr lang="en-US" sz="1000" dirty="0"/>
          </a:p>
          <a:p>
            <a:r>
              <a:rPr lang="en-US" sz="1000" dirty="0"/>
              <a:t>We will be completing you Discussion Board during Lab on Thursday</a:t>
            </a:r>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3731918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40008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644302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2315836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3151087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79CA-5593-44B9-9585-5A7B08973D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E673A-A12E-4EAE-AAEE-1D8C33B97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0A690-A5A9-42A5-957B-F20434309F0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32148F73-40C8-4265-B665-988DFC4ED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18BEF-A0EA-4B00-B92A-31BD5EA07360}"/>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822704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F0A69-0A96-4408-918B-852C23889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8B5C5-5982-4F25-BF80-70A68DCD7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1C0DD-D1D4-451C-BF1E-F37CA37CC2C3}"/>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EACD31F2-3E3C-47BF-8B74-C37BA0DD1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0682A-A511-4060-AAD3-319915F8335F}"/>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118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BE9592-4564-44CF-B146-ABA3624CF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9E50E9-A590-46E1-B22A-4BA751B758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A8E949-42D9-4FCC-AAF3-EFB914BE717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9543ABB1-B5C4-4B83-BF75-02D3BBA00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72D29-A262-47C0-9FDC-2EE0780D1345}"/>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032770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B57A-183D-4B36-9232-552CD4795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0C98B-E3AB-45A4-A3E1-FF422E285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B8398-2635-4C1D-9564-19BA39C32F70}"/>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A27A9543-AD96-46BC-8DF7-8D3A431CC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41951-E228-421B-B28B-A22DED09D09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60182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56655-2C75-4449-B634-FB2919A1E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D49C01-BA41-4848-89BE-AEBD93EC17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384383-F8B1-435B-BBF7-82BF7331507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4ABBF78A-8E6A-4777-828A-7D4D21D80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C4756-2709-41FD-88D4-E95D85649D1E}"/>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52750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11BDA-7A16-461F-9C8A-4B7C940EE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7449F-FB5B-4BA4-86FD-F61EAFAC92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8406EE-9A59-4BAD-AF1C-D47A03001A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74744E-2FCD-4385-BC54-467012E272A2}"/>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341EDA2-C9E2-4C4E-A16E-24760B779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D5CB8C-065A-4771-8014-F924C9A76A29}"/>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11207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F573-D3B3-41CF-83F4-FB0F164745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F6BC6E-3A34-4FC8-9590-CFFCBE7A4D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AE2EE51-3653-4E27-A438-2A59EB99932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71A0ED-D53F-4A9D-9260-E6196201D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8D368D-018B-4D8D-97BA-7EA4B5A103D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B6CC1-883C-4C1E-9BAD-C19C13B698BF}"/>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8" name="Footer Placeholder 7">
            <a:extLst>
              <a:ext uri="{FF2B5EF4-FFF2-40B4-BE49-F238E27FC236}">
                <a16:creationId xmlns:a16="http://schemas.microsoft.com/office/drawing/2014/main" id="{B3E1A70F-1E03-456D-8F68-D9D440D95C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F6B607-F078-4C1F-A38F-1D01E07470E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2334832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38F5-2814-457A-B867-83EA39B6D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F6261F-9A9E-4B99-B9FE-B00381CB4B6D}"/>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4" name="Footer Placeholder 3">
            <a:extLst>
              <a:ext uri="{FF2B5EF4-FFF2-40B4-BE49-F238E27FC236}">
                <a16:creationId xmlns:a16="http://schemas.microsoft.com/office/drawing/2014/main" id="{CFE28554-E12A-4C0E-A2CD-1F7E7901DA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EDE96-8BAE-4BD2-8359-AB9A4F1DB55A}"/>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393534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4D235-B521-434F-9C3A-7CE875F02BD6}"/>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3" name="Footer Placeholder 2">
            <a:extLst>
              <a:ext uri="{FF2B5EF4-FFF2-40B4-BE49-F238E27FC236}">
                <a16:creationId xmlns:a16="http://schemas.microsoft.com/office/drawing/2014/main" id="{91DEB77C-E2C4-4B20-ADA3-6063C1E315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30CBED-9E87-451E-B4D8-6D08340CF5D8}"/>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1964749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F71D-6F99-4644-9C32-F273FFE40D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D05EF-C2B9-456F-8835-AC3B30EC3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7F5425-39B1-448C-8C09-17379C3757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4BA82B-3112-4EFF-AC26-2E5364247771}"/>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1F906351-6F3F-4F91-83A9-98E77363B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C2999-BD87-4680-BD2C-CB3D582E63FD}"/>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929077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0D97-8169-48FD-9147-8032374DD1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B0208-ECE4-4EC6-8863-4F0A678DC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318575-E703-4582-85F8-8E9B25B799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162DF0-4906-4B3E-BFDB-1D097C8B911A}"/>
              </a:ext>
            </a:extLst>
          </p:cNvPr>
          <p:cNvSpPr>
            <a:spLocks noGrp="1"/>
          </p:cNvSpPr>
          <p:nvPr>
            <p:ph type="dt" sz="half" idx="10"/>
          </p:nvPr>
        </p:nvSpPr>
        <p:spPr/>
        <p:txBody>
          <a:bodyPr/>
          <a:lstStyle/>
          <a:p>
            <a:fld id="{1B52E0E1-344B-4E26-B5AD-CE86AB802485}" type="datetimeFigureOut">
              <a:rPr lang="en-US" smtClean="0"/>
              <a:t>1/15/20</a:t>
            </a:fld>
            <a:endParaRPr lang="en-US"/>
          </a:p>
        </p:txBody>
      </p:sp>
      <p:sp>
        <p:nvSpPr>
          <p:cNvPr id="6" name="Footer Placeholder 5">
            <a:extLst>
              <a:ext uri="{FF2B5EF4-FFF2-40B4-BE49-F238E27FC236}">
                <a16:creationId xmlns:a16="http://schemas.microsoft.com/office/drawing/2014/main" id="{519B56B4-594C-41A7-9BB0-DDD2A8B01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5E30-F343-40B8-BCB6-C1A66C3E74C1}"/>
              </a:ext>
            </a:extLst>
          </p:cNvPr>
          <p:cNvSpPr>
            <a:spLocks noGrp="1"/>
          </p:cNvSpPr>
          <p:nvPr>
            <p:ph type="sldNum" sz="quarter" idx="12"/>
          </p:nvPr>
        </p:nvSpPr>
        <p:spPr/>
        <p:txBody>
          <a:bodyPr/>
          <a:lstStyle/>
          <a:p>
            <a:fld id="{B65900C9-C1B7-4F1C-92F7-17C30857463A}" type="slidenum">
              <a:rPr lang="en-US" smtClean="0"/>
              <a:t>‹#›</a:t>
            </a:fld>
            <a:endParaRPr lang="en-US"/>
          </a:p>
        </p:txBody>
      </p:sp>
    </p:spTree>
    <p:extLst>
      <p:ext uri="{BB962C8B-B14F-4D97-AF65-F5344CB8AC3E}">
        <p14:creationId xmlns:p14="http://schemas.microsoft.com/office/powerpoint/2010/main" val="411754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BE1329-2699-44E1-85C9-6B4F2B3C38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740CC9-D7DA-4EED-A52B-F8230F3131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5B572-3054-4639-B241-E9DD972373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E0E1-344B-4E26-B5AD-CE86AB802485}" type="datetimeFigureOut">
              <a:rPr lang="en-US" smtClean="0"/>
              <a:t>1/15/20</a:t>
            </a:fld>
            <a:endParaRPr lang="en-US"/>
          </a:p>
        </p:txBody>
      </p:sp>
      <p:sp>
        <p:nvSpPr>
          <p:cNvPr id="5" name="Footer Placeholder 4">
            <a:extLst>
              <a:ext uri="{FF2B5EF4-FFF2-40B4-BE49-F238E27FC236}">
                <a16:creationId xmlns:a16="http://schemas.microsoft.com/office/drawing/2014/main" id="{D5787CDE-CC99-473F-8F62-749AA3E6D1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96558F-BCFA-4DF9-8CEB-3521E11E99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5900C9-C1B7-4F1C-92F7-17C30857463A}" type="slidenum">
              <a:rPr lang="en-US" smtClean="0"/>
              <a:t>‹#›</a:t>
            </a:fld>
            <a:endParaRPr lang="en-US"/>
          </a:p>
        </p:txBody>
      </p:sp>
    </p:spTree>
    <p:extLst>
      <p:ext uri="{BB962C8B-B14F-4D97-AF65-F5344CB8AC3E}">
        <p14:creationId xmlns:p14="http://schemas.microsoft.com/office/powerpoint/2010/main" val="3021765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wisu.edu/academics/comsci/"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lewisu.smartcatalogiq.com/en/Undergrad-2019-2020/Undergraduate-Catalog/College-of-Aviation-Science-and-Technology/Computer-Science/Computer-Science-Bachelor-of-Scienc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9TycLR0TqF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commons.wikimedia.org/w/index.php?curid=44894952" TargetMode="External"/><Relationship Id="rId5" Type="http://schemas.openxmlformats.org/officeDocument/2006/relationships/hyperlink" Target="https://creativecommons.org/licenses/by-sa/4.0" TargetMode="External"/><Relationship Id="rId4" Type="http://schemas.openxmlformats.org/officeDocument/2006/relationships/hyperlink" Target="file:///./commons.wikimedia.org/w/index.ph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4.emf"/><Relationship Id="rId4" Type="http://schemas.openxmlformats.org/officeDocument/2006/relationships/package" Target="../embeddings/Microsoft_Excel_Worksheet.xlsx"/></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theregister.co.uk/2018/05/08/windows_notepad_unix_linux_macos/"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thenewstack.io/spaces-vs-tabs-a-20-year-debate-and-now-this-what-the-hell-is-wrong-with-go/"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hyperlink" Target="https://en.wikipedia.org/wiki/Documentation_generator" TargetMode="External"/><Relationship Id="rId2" Type="http://schemas.openxmlformats.org/officeDocument/2006/relationships/hyperlink" Target="https://en.wikipedia.org/wiki/Javadoc" TargetMode="External"/><Relationship Id="rId1" Type="http://schemas.openxmlformats.org/officeDocument/2006/relationships/slideLayout" Target="../slideLayouts/slideLayout2.xml"/><Relationship Id="rId5" Type="http://schemas.openxmlformats.org/officeDocument/2006/relationships/hyperlink" Target="https://en.wikipedia.org/wiki/Javadoc#cite_note-6" TargetMode="External"/><Relationship Id="rId4" Type="http://schemas.openxmlformats.org/officeDocument/2006/relationships/hyperlink" Target="https://en.wikipedia.org/wiki/Javadoc#cite_note-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Discussion &amp; Lecture Session</a:t>
            </a:r>
            <a:br>
              <a:rPr lang="en-US" sz="3600" dirty="0"/>
            </a:br>
            <a:r>
              <a:rPr lang="en-US" sz="3600" dirty="0"/>
              <a:t>Sound &amp; Recording Check</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423219"/>
            <a:ext cx="10718950" cy="4839358"/>
          </a:xfrm>
        </p:spPr>
        <p:txBody>
          <a:bodyPr>
            <a:normAutofit fontScale="92500" lnSpcReduction="20000"/>
          </a:bodyPr>
          <a:lstStyle/>
          <a:p>
            <a:pPr marL="0" indent="0">
              <a:spcBef>
                <a:spcPts val="1800"/>
              </a:spcBef>
              <a:buNone/>
            </a:pPr>
            <a:r>
              <a:rPr lang="en-US" sz="2000" dirty="0"/>
              <a:t>Remote participants:</a:t>
            </a:r>
          </a:p>
          <a:p>
            <a:pPr>
              <a:spcBef>
                <a:spcPts val="1800"/>
              </a:spcBef>
            </a:pPr>
            <a:r>
              <a:rPr lang="en-US" sz="2000" dirty="0"/>
              <a:t>Log into Join.me</a:t>
            </a:r>
          </a:p>
          <a:p>
            <a:pPr>
              <a:spcBef>
                <a:spcPts val="1800"/>
              </a:spcBef>
            </a:pPr>
            <a:r>
              <a:rPr lang="en-US" sz="2000" dirty="0"/>
              <a:t>Announce yourself and provide your name on the phone and/or in the chat session</a:t>
            </a:r>
          </a:p>
          <a:p>
            <a:pPr>
              <a:spcBef>
                <a:spcPts val="1800"/>
              </a:spcBef>
            </a:pPr>
            <a:r>
              <a:rPr lang="en-US" sz="2000" dirty="0"/>
              <a:t>For Screen Sharing utilize your computer</a:t>
            </a:r>
          </a:p>
          <a:p>
            <a:pPr>
              <a:spcBef>
                <a:spcPts val="1800"/>
              </a:spcBef>
            </a:pPr>
            <a:r>
              <a:rPr lang="en-US" sz="2000" dirty="0"/>
              <a:t>For conference call audio utilize your computer speakers and microphone OR dial into the session with your mobile phone</a:t>
            </a:r>
          </a:p>
          <a:p>
            <a:pPr marL="0" indent="0">
              <a:spcBef>
                <a:spcPts val="1800"/>
              </a:spcBef>
              <a:buNone/>
            </a:pPr>
            <a:r>
              <a:rPr lang="en-US" sz="2000" dirty="0"/>
              <a:t>Onsite participants:</a:t>
            </a:r>
          </a:p>
          <a:p>
            <a:pPr>
              <a:spcBef>
                <a:spcPts val="1800"/>
              </a:spcBef>
            </a:pPr>
            <a:r>
              <a:rPr lang="en-US" sz="2000" dirty="0"/>
              <a:t>Sit in a good spot near the “speaker phone” if possible</a:t>
            </a:r>
          </a:p>
          <a:p>
            <a:pPr>
              <a:spcBef>
                <a:spcPts val="1800"/>
              </a:spcBef>
            </a:pPr>
            <a:r>
              <a:rPr lang="en-US" sz="2000" dirty="0"/>
              <a:t>Optionally sign into Join.me… but make sure that your microphone and speakers are muted/off</a:t>
            </a:r>
          </a:p>
          <a:p>
            <a:pPr marL="0" indent="0">
              <a:spcBef>
                <a:spcPts val="1800"/>
              </a:spcBef>
              <a:buNone/>
            </a:pPr>
            <a:endParaRPr lang="en-US" sz="2000" dirty="0"/>
          </a:p>
          <a:p>
            <a:pPr marL="0" indent="0">
              <a:spcBef>
                <a:spcPts val="1800"/>
              </a:spcBef>
              <a:buNone/>
            </a:pPr>
            <a:r>
              <a:rPr lang="en-US" sz="2000" dirty="0"/>
              <a:t>Test recording by starting recording and then stop recording after a few seconds</a:t>
            </a:r>
          </a:p>
          <a:p>
            <a:pPr marL="0" indent="0">
              <a:spcBef>
                <a:spcPts val="1800"/>
              </a:spcBef>
              <a:buNone/>
            </a:pPr>
            <a:r>
              <a:rPr lang="en-US" sz="2000" dirty="0"/>
              <a:t>Check recording sound when video is released by Join.me</a:t>
            </a:r>
          </a:p>
        </p:txBody>
      </p:sp>
    </p:spTree>
    <p:extLst>
      <p:ext uri="{BB962C8B-B14F-4D97-AF65-F5344CB8AC3E}">
        <p14:creationId xmlns:p14="http://schemas.microsoft.com/office/powerpoint/2010/main" val="3027204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Your Introductions – Name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3638688"/>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Name, Preferred Name, and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Are you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16492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 for Today</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1800" dirty="0"/>
              <a:t>In preparation for our time together on Wednesday, please complete items 1 through 5 from our Week 1 / Sprint 1 Activities List in Blackboard prior to class. The topics include:</a:t>
            </a:r>
          </a:p>
          <a:p>
            <a:pPr marL="342900" indent="-342900">
              <a:buFont typeface="+mj-lt"/>
              <a:buAutoNum type="arabicPeriod"/>
            </a:pPr>
            <a:r>
              <a:rPr lang="en-US" sz="1800" dirty="0"/>
              <a:t>Review course syllabus</a:t>
            </a:r>
          </a:p>
          <a:p>
            <a:pPr marL="342900" indent="-342900">
              <a:buFont typeface="+mj-lt"/>
              <a:buAutoNum type="arabicPeriod"/>
            </a:pPr>
            <a:r>
              <a:rPr lang="en-US" sz="1800" dirty="0"/>
              <a:t>Review Programming Assignment 1, Quiz 1, and Discussion Board 1</a:t>
            </a:r>
          </a:p>
          <a:p>
            <a:pPr marL="342900" indent="-342900">
              <a:buFont typeface="+mj-lt"/>
              <a:buAutoNum type="arabicPeriod"/>
            </a:pPr>
            <a:r>
              <a:rPr lang="en-US" sz="1800" dirty="0"/>
              <a:t>Understand how Blended Learning, Flipped Classroom, and Online class formats relate by reviewing "Blended Learning &amp; Flipped Classroom"</a:t>
            </a:r>
          </a:p>
          <a:p>
            <a:pPr marL="342900" indent="-342900">
              <a:buFont typeface="+mj-lt"/>
              <a:buAutoNum type="arabicPeriod"/>
            </a:pPr>
            <a:r>
              <a:rPr lang="en-US" sz="1800" dirty="0"/>
              <a:t>Review “Introduction to Scrum in 7 Minutes”</a:t>
            </a:r>
          </a:p>
          <a:p>
            <a:pPr marL="342900" indent="-342900">
              <a:buFont typeface="+mj-lt"/>
              <a:buAutoNum type="arabicPeriod"/>
            </a:pPr>
            <a:r>
              <a:rPr lang="en-US" sz="1800" dirty="0"/>
              <a:t>Complete “Object-Oriented Programming Concepts and Practices”</a:t>
            </a:r>
          </a:p>
          <a:p>
            <a:pPr marL="0" indent="0">
              <a:buNone/>
            </a:pPr>
            <a:endParaRPr lang="en-US" sz="1800" b="1" dirty="0"/>
          </a:p>
        </p:txBody>
      </p:sp>
    </p:spTree>
    <p:extLst>
      <p:ext uri="{BB962C8B-B14F-4D97-AF65-F5344CB8AC3E}">
        <p14:creationId xmlns:p14="http://schemas.microsoft.com/office/powerpoint/2010/main" val="1709872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6" name="Picture 5">
            <a:extLst>
              <a:ext uri="{FF2B5EF4-FFF2-40B4-BE49-F238E27FC236}">
                <a16:creationId xmlns:a16="http://schemas.microsoft.com/office/drawing/2014/main" id="{E119FF8B-CC54-8842-8FA3-F94BBC84D25F}"/>
              </a:ext>
            </a:extLst>
          </p:cNvPr>
          <p:cNvPicPr>
            <a:picLocks noChangeAspect="1"/>
          </p:cNvPicPr>
          <p:nvPr/>
        </p:nvPicPr>
        <p:blipFill rotWithShape="1">
          <a:blip r:embed="rId2"/>
          <a:srcRect l="1" t="1" r="-30" b="8006"/>
          <a:stretch/>
        </p:blipFill>
        <p:spPr>
          <a:xfrm>
            <a:off x="2124048" y="1964403"/>
            <a:ext cx="7398211" cy="3713725"/>
          </a:xfrm>
          <a:prstGeom prst="rect">
            <a:avLst/>
          </a:prstGeom>
        </p:spPr>
      </p:pic>
    </p:spTree>
    <p:extLst>
      <p:ext uri="{BB962C8B-B14F-4D97-AF65-F5344CB8AC3E}">
        <p14:creationId xmlns:p14="http://schemas.microsoft.com/office/powerpoint/2010/main" val="2897550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normAutofit/>
          </a:bodyPr>
          <a:lstStyle/>
          <a:p>
            <a:r>
              <a:rPr lang="en-US" sz="3600" dirty="0"/>
              <a:t>Blended Learning &amp; Flipped Classroom</a:t>
            </a:r>
            <a:br>
              <a:rPr lang="en-US" sz="3600" dirty="0"/>
            </a:br>
            <a:r>
              <a:rPr lang="en-US" sz="2000" dirty="0"/>
              <a:t>form "Blended Learning &amp; Flipped Classroom" video</a:t>
            </a:r>
          </a:p>
        </p:txBody>
      </p:sp>
      <p:pic>
        <p:nvPicPr>
          <p:cNvPr id="3" name="Picture 2">
            <a:extLst>
              <a:ext uri="{FF2B5EF4-FFF2-40B4-BE49-F238E27FC236}">
                <a16:creationId xmlns:a16="http://schemas.microsoft.com/office/drawing/2014/main" id="{3D1B4FF0-F5C6-C94B-9877-A97AB4121A48}"/>
              </a:ext>
            </a:extLst>
          </p:cNvPr>
          <p:cNvPicPr>
            <a:picLocks noChangeAspect="1"/>
          </p:cNvPicPr>
          <p:nvPr/>
        </p:nvPicPr>
        <p:blipFill>
          <a:blip r:embed="rId2"/>
          <a:stretch>
            <a:fillRect/>
          </a:stretch>
        </p:blipFill>
        <p:spPr>
          <a:xfrm>
            <a:off x="1631291" y="1690688"/>
            <a:ext cx="8392696" cy="4581013"/>
          </a:xfrm>
          <a:prstGeom prst="rect">
            <a:avLst/>
          </a:prstGeom>
        </p:spPr>
      </p:pic>
    </p:spTree>
    <p:extLst>
      <p:ext uri="{BB962C8B-B14F-4D97-AF65-F5344CB8AC3E}">
        <p14:creationId xmlns:p14="http://schemas.microsoft.com/office/powerpoint/2010/main" val="18855303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Software Engineering (cpsc-24500)</a:t>
            </a:r>
          </a:p>
          <a:p>
            <a:pPr marL="0" indent="0">
              <a:buNone/>
            </a:pPr>
            <a:r>
              <a:rPr lang="en-US" sz="2000" dirty="0"/>
              <a:t>Part of our Lewis University Computer Science program </a:t>
            </a:r>
            <a:r>
              <a:rPr lang="en-US" sz="2000" dirty="0">
                <a:hlinkClick r:id="rId3"/>
              </a:rPr>
              <a:t>[link]</a:t>
            </a:r>
            <a:endParaRPr lang="en-US" sz="2000" dirty="0"/>
          </a:p>
          <a:p>
            <a:pPr marL="0" indent="0">
              <a:buNone/>
            </a:pPr>
            <a:r>
              <a:rPr lang="en-US" sz="2000" dirty="0"/>
              <a:t>Computer Science (BS) </a:t>
            </a:r>
            <a:r>
              <a:rPr lang="en-US" sz="2000" dirty="0">
                <a:hlinkClick r:id="rId4"/>
              </a:rPr>
              <a:t>[link]</a:t>
            </a: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533357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Syllabus Overview</a:t>
            </a:r>
          </a:p>
        </p:txBody>
      </p:sp>
    </p:spTree>
    <p:extLst>
      <p:ext uri="{BB962C8B-B14F-4D97-AF65-F5344CB8AC3E}">
        <p14:creationId xmlns:p14="http://schemas.microsoft.com/office/powerpoint/2010/main" val="1661887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Agile Manifesto</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spcAft>
                <a:spcPts val="600"/>
              </a:spcAft>
              <a:buNone/>
            </a:pPr>
            <a:r>
              <a:rPr lang="en-US" sz="2000" dirty="0"/>
              <a:t>“We are uncovering better ways of developing software by doing it and helping others do it. Through this work we have come to value: </a:t>
            </a:r>
          </a:p>
          <a:p>
            <a:pPr lvl="1"/>
            <a:r>
              <a:rPr lang="en-US" sz="2000" dirty="0"/>
              <a:t>Individuals and interactions over processes and tools </a:t>
            </a:r>
          </a:p>
          <a:p>
            <a:pPr lvl="1"/>
            <a:r>
              <a:rPr lang="en-US" sz="2000" dirty="0"/>
              <a:t>Working software over comprehensive documentation </a:t>
            </a:r>
          </a:p>
          <a:p>
            <a:pPr lvl="1"/>
            <a:r>
              <a:rPr lang="en-US" sz="2000" dirty="0"/>
              <a:t>Customer collaboration over contract negotiation </a:t>
            </a:r>
          </a:p>
          <a:p>
            <a:pPr lvl="1"/>
            <a:r>
              <a:rPr lang="en-US" sz="2000" dirty="0"/>
              <a:t>Responding to change over following a plan </a:t>
            </a:r>
          </a:p>
          <a:p>
            <a:pPr marL="0" indent="0">
              <a:spcBef>
                <a:spcPts val="1800"/>
              </a:spcBef>
              <a:buNone/>
            </a:pPr>
            <a:r>
              <a:rPr lang="en-US" sz="2000" dirty="0"/>
              <a:t>That is, while there is value in the items on the right, we value the items on the left more.”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568976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8B5CA-B7E4-41A8-A034-C822BB8F7D63}"/>
              </a:ext>
            </a:extLst>
          </p:cNvPr>
          <p:cNvSpPr>
            <a:spLocks noGrp="1"/>
          </p:cNvSpPr>
          <p:nvPr>
            <p:ph type="title"/>
          </p:nvPr>
        </p:nvSpPr>
        <p:spPr>
          <a:xfrm>
            <a:off x="838200" y="365125"/>
            <a:ext cx="10515600" cy="1325563"/>
          </a:xfrm>
        </p:spPr>
        <p:txBody>
          <a:bodyPr/>
          <a:lstStyle/>
          <a:p>
            <a:r>
              <a:rPr lang="en-US" dirty="0"/>
              <a:t>Scrum Discussion</a:t>
            </a:r>
            <a:br>
              <a:rPr lang="en-US" dirty="0"/>
            </a:br>
            <a:r>
              <a:rPr lang="en-US" sz="3200" dirty="0"/>
              <a:t>from Introduction to Scrum - 7 Minutes YouTube video </a:t>
            </a:r>
            <a:r>
              <a:rPr lang="en-US" sz="3200" dirty="0">
                <a:hlinkClick r:id="rId3"/>
              </a:rPr>
              <a:t>[link]</a:t>
            </a:r>
            <a:endParaRPr lang="en-US" sz="3200" dirty="0"/>
          </a:p>
        </p:txBody>
      </p:sp>
      <p:pic>
        <p:nvPicPr>
          <p:cNvPr id="4" name="Picture 3">
            <a:extLst>
              <a:ext uri="{FF2B5EF4-FFF2-40B4-BE49-F238E27FC236}">
                <a16:creationId xmlns:a16="http://schemas.microsoft.com/office/drawing/2014/main" id="{443F4D2A-A464-486B-869D-13414E9D7409}"/>
              </a:ext>
            </a:extLst>
          </p:cNvPr>
          <p:cNvPicPr>
            <a:picLocks noChangeAspect="1"/>
          </p:cNvPicPr>
          <p:nvPr/>
        </p:nvPicPr>
        <p:blipFill rotWithShape="1">
          <a:blip r:embed="rId4"/>
          <a:srcRect t="5508"/>
          <a:stretch/>
        </p:blipFill>
        <p:spPr>
          <a:xfrm>
            <a:off x="1359293" y="1720095"/>
            <a:ext cx="9473413" cy="4772780"/>
          </a:xfrm>
          <a:prstGeom prst="rect">
            <a:avLst/>
          </a:prstGeom>
        </p:spPr>
      </p:pic>
    </p:spTree>
    <p:extLst>
      <p:ext uri="{BB962C8B-B14F-4D97-AF65-F5344CB8AC3E}">
        <p14:creationId xmlns:p14="http://schemas.microsoft.com/office/powerpoint/2010/main" val="3486973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pPr>
              <a:spcAft>
                <a:spcPts val="600"/>
              </a:spcAft>
            </a:pPr>
            <a:r>
              <a:rPr lang="en-US" dirty="0"/>
              <a:t>Scrum Roles, Artifacts, and Rituals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lnSpcReduction="10000"/>
          </a:bodyPr>
          <a:lstStyle/>
          <a:p>
            <a:pPr marL="0" indent="0">
              <a:buNone/>
            </a:pPr>
            <a:r>
              <a:rPr lang="en-US" sz="2000" u="sng" dirty="0"/>
              <a:t>Three Roles:</a:t>
            </a:r>
          </a:p>
          <a:p>
            <a:pPr marL="457200" indent="-457200">
              <a:spcBef>
                <a:spcPts val="600"/>
              </a:spcBef>
              <a:buFont typeface="+mj-lt"/>
              <a:buAutoNum type="arabicPeriod"/>
            </a:pPr>
            <a:r>
              <a:rPr lang="en-US" sz="2000" dirty="0"/>
              <a:t>Product Owner</a:t>
            </a:r>
          </a:p>
          <a:p>
            <a:pPr marL="457200" indent="-457200">
              <a:spcBef>
                <a:spcPts val="600"/>
              </a:spcBef>
              <a:buFont typeface="+mj-lt"/>
              <a:buAutoNum type="arabicPeriod"/>
            </a:pPr>
            <a:r>
              <a:rPr lang="en-US" sz="2000" dirty="0"/>
              <a:t>Scrum Master</a:t>
            </a:r>
          </a:p>
          <a:p>
            <a:pPr marL="457200" indent="-457200">
              <a:spcBef>
                <a:spcPts val="600"/>
              </a:spcBef>
              <a:buFont typeface="+mj-lt"/>
              <a:buAutoNum type="arabicPeriod"/>
            </a:pPr>
            <a:r>
              <a:rPr lang="en-US" sz="2000" dirty="0"/>
              <a:t>Team Member</a:t>
            </a:r>
          </a:p>
          <a:p>
            <a:pPr marL="0" indent="0">
              <a:spcBef>
                <a:spcPts val="1800"/>
              </a:spcBef>
              <a:buNone/>
            </a:pPr>
            <a:r>
              <a:rPr lang="en-US" sz="2000" u="sng" dirty="0"/>
              <a:t>Three Artifacts:</a:t>
            </a:r>
          </a:p>
          <a:p>
            <a:pPr marL="457200" indent="-457200">
              <a:spcBef>
                <a:spcPts val="600"/>
              </a:spcBef>
              <a:buFont typeface="+mj-lt"/>
              <a:buAutoNum type="arabicPeriod"/>
            </a:pPr>
            <a:r>
              <a:rPr lang="en-US" sz="2000" dirty="0"/>
              <a:t>Product Backlog</a:t>
            </a:r>
          </a:p>
          <a:p>
            <a:pPr marL="457200" indent="-457200">
              <a:spcBef>
                <a:spcPts val="600"/>
              </a:spcBef>
              <a:buFont typeface="+mj-lt"/>
              <a:buAutoNum type="arabicPeriod"/>
            </a:pPr>
            <a:r>
              <a:rPr lang="en-US" sz="2000" dirty="0"/>
              <a:t>User Stories</a:t>
            </a:r>
          </a:p>
          <a:p>
            <a:pPr marL="457200" indent="-457200">
              <a:spcBef>
                <a:spcPts val="600"/>
              </a:spcBef>
              <a:buFont typeface="+mj-lt"/>
              <a:buAutoNum type="arabicPeriod"/>
            </a:pPr>
            <a:r>
              <a:rPr lang="en-US" sz="2000" dirty="0"/>
              <a:t>Burndown Chart</a:t>
            </a:r>
          </a:p>
          <a:p>
            <a:pPr marL="0" indent="0">
              <a:spcBef>
                <a:spcPts val="1800"/>
              </a:spcBef>
              <a:buNone/>
            </a:pPr>
            <a:r>
              <a:rPr lang="en-US" sz="2000" u="sng" dirty="0"/>
              <a:t>Three Rituals:</a:t>
            </a:r>
          </a:p>
          <a:p>
            <a:pPr marL="457200" indent="-457200">
              <a:spcBef>
                <a:spcPts val="600"/>
              </a:spcBef>
              <a:buFont typeface="+mj-lt"/>
              <a:buAutoNum type="arabicPeriod"/>
            </a:pPr>
            <a:r>
              <a:rPr lang="en-US" sz="2000" dirty="0"/>
              <a:t>Sprint Planning</a:t>
            </a:r>
          </a:p>
          <a:p>
            <a:pPr marL="457200" indent="-457200">
              <a:spcBef>
                <a:spcPts val="600"/>
              </a:spcBef>
              <a:buFont typeface="+mj-lt"/>
              <a:buAutoNum type="arabicPeriod"/>
            </a:pPr>
            <a:r>
              <a:rPr lang="en-US" sz="2000" dirty="0"/>
              <a:t>Daily Scrum</a:t>
            </a:r>
          </a:p>
          <a:p>
            <a:pPr marL="457200" indent="-457200">
              <a:spcBef>
                <a:spcPts val="600"/>
              </a:spcBef>
              <a:buFont typeface="+mj-lt"/>
              <a:buAutoNum type="arabicPeriod"/>
            </a:pPr>
            <a:r>
              <a:rPr lang="en-US" sz="2000" dirty="0"/>
              <a:t>Sprint Review or Retrospective</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311141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lstStyle/>
          <a:p>
            <a:r>
              <a:rPr lang="en-US" dirty="0"/>
              <a:t>Scrum &amp; Scrum Roles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6" y="6123543"/>
            <a:ext cx="4749185" cy="369332"/>
          </a:xfrm>
          <a:prstGeom prst="rect">
            <a:avLst/>
          </a:prstGeom>
        </p:spPr>
        <p:txBody>
          <a:bodyPr wrap="none">
            <a:spAutoFit/>
          </a:bodyPr>
          <a:lstStyle/>
          <a:p>
            <a:r>
              <a:rPr lang="en-US" dirty="0"/>
              <a:t>By </a:t>
            </a:r>
            <a:r>
              <a:rPr lang="en-US" dirty="0" err="1">
                <a:hlinkClick r:id="rId4" tooltip="User:Dr ian mitchell (page does not exist)"/>
              </a:rPr>
              <a:t>Dr</a:t>
            </a:r>
            <a:r>
              <a:rPr lang="en-US" dirty="0">
                <a:hlinkClick r:id="rId4" tooltip="User:Dr ian mitchell (page does not exist)"/>
              </a:rPr>
              <a:t> </a:t>
            </a:r>
            <a:r>
              <a:rPr lang="en-US" dirty="0" err="1">
                <a:hlinkClick r:id="rId4" tooltip="User:Dr ian mitchell (page does not exist)"/>
              </a:rPr>
              <a:t>ian</a:t>
            </a:r>
            <a:r>
              <a:rPr lang="en-US" dirty="0">
                <a:hlinkClick r:id="rId4" tooltip="User:Dr ian mitchell (page does not exist)"/>
              </a:rPr>
              <a:t> </a:t>
            </a:r>
            <a:r>
              <a:rPr lang="en-US" dirty="0" err="1">
                <a:hlinkClick r:id="rId4" tooltip="User:Dr ian mitchell (page does not exist)"/>
              </a:rPr>
              <a:t>mitchell</a:t>
            </a:r>
            <a:r>
              <a:rPr lang="en-US" dirty="0"/>
              <a:t> - Own work, </a:t>
            </a:r>
            <a:r>
              <a:rPr lang="en-US" dirty="0">
                <a:hlinkClick r:id="rId5" tooltip="Creative Commons Attribution-Share Alike 4.0"/>
              </a:rPr>
              <a:t>CC BY-SA 4.0</a:t>
            </a:r>
            <a:r>
              <a:rPr lang="en-US" dirty="0"/>
              <a:t>, </a:t>
            </a:r>
            <a:r>
              <a:rPr lang="en-US" dirty="0">
                <a:hlinkClick r:id="rId6"/>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2221847" y="2608846"/>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7901EE9-B35E-1246-B87C-60E51728ADB2}"/>
              </a:ext>
            </a:extLst>
          </p:cNvPr>
          <p:cNvSpPr/>
          <p:nvPr/>
        </p:nvSpPr>
        <p:spPr>
          <a:xfrm>
            <a:off x="6548040" y="3052384"/>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261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6405-6F1F-4926-B387-B75245C2FB0C}"/>
              </a:ext>
            </a:extLst>
          </p:cNvPr>
          <p:cNvSpPr>
            <a:spLocks noGrp="1"/>
          </p:cNvSpPr>
          <p:nvPr>
            <p:ph type="title"/>
          </p:nvPr>
        </p:nvSpPr>
        <p:spPr>
          <a:xfrm>
            <a:off x="838200" y="365125"/>
            <a:ext cx="7268155" cy="1325563"/>
          </a:xfrm>
        </p:spPr>
        <p:txBody>
          <a:bodyPr>
            <a:normAutofit/>
          </a:bodyPr>
          <a:lstStyle/>
          <a:p>
            <a:r>
              <a:rPr lang="en-US" sz="3600" dirty="0"/>
              <a:t>Object-Oriented Programming</a:t>
            </a:r>
            <a:br>
              <a:rPr lang="en-US" dirty="0"/>
            </a:br>
            <a:r>
              <a:rPr lang="en-US" sz="1800" dirty="0"/>
              <a:t>Discussion, Lecture, &amp; Lab</a:t>
            </a:r>
            <a:br>
              <a:rPr lang="en-US" sz="1800" dirty="0"/>
            </a:br>
            <a:r>
              <a:rPr lang="en-US" sz="1800" dirty="0"/>
              <a:t>Eric Pogue</a:t>
            </a:r>
          </a:p>
        </p:txBody>
      </p:sp>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a:normAutofit fontScale="77500" lnSpcReduction="20000"/>
          </a:bodyPr>
          <a:lstStyle/>
          <a:p>
            <a:pPr marL="0" indent="0">
              <a:buNone/>
            </a:pPr>
            <a:r>
              <a:rPr lang="en-US" sz="2200" dirty="0"/>
              <a:t>Agenda for Wednesday, January 15</a:t>
            </a:r>
            <a:r>
              <a:rPr lang="en-US" sz="2200" baseline="30000" dirty="0"/>
              <a:t>th</a:t>
            </a:r>
            <a:r>
              <a:rPr lang="en-US" sz="2200" dirty="0"/>
              <a:t> at 2pm CT:</a:t>
            </a:r>
          </a:p>
          <a:p>
            <a:pPr marL="457200" indent="-457200">
              <a:buFont typeface="+mj-lt"/>
              <a:buAutoNum type="arabicPeriod"/>
            </a:pPr>
            <a:r>
              <a:rPr lang="en-US" sz="2200" dirty="0"/>
              <a:t>Welcome!</a:t>
            </a:r>
          </a:p>
          <a:p>
            <a:pPr marL="457200" indent="-457200">
              <a:buFont typeface="+mj-lt"/>
              <a:buAutoNum type="arabicPeriod"/>
            </a:pPr>
            <a:r>
              <a:rPr lang="en-US" sz="2200" dirty="0"/>
              <a:t>Friendly Conversation Topics</a:t>
            </a:r>
          </a:p>
          <a:p>
            <a:pPr marL="457200" indent="-457200">
              <a:buFont typeface="+mj-lt"/>
              <a:buAutoNum type="arabicPeriod"/>
            </a:pPr>
            <a:r>
              <a:rPr lang="en-US" sz="2200" dirty="0"/>
              <a:t>Introductions*</a:t>
            </a:r>
          </a:p>
          <a:p>
            <a:pPr marL="457200" indent="-457200">
              <a:buFont typeface="+mj-lt"/>
              <a:buAutoNum type="arabicPeriod"/>
            </a:pPr>
            <a:r>
              <a:rPr lang="en-US" sz="2200" dirty="0"/>
              <a:t>Course Overview</a:t>
            </a:r>
          </a:p>
          <a:p>
            <a:pPr marL="457200" indent="-457200">
              <a:buFont typeface="+mj-lt"/>
              <a:buAutoNum type="arabicPeriod"/>
            </a:pPr>
            <a:r>
              <a:rPr lang="en-US" sz="2200" dirty="0"/>
              <a:t>Course Syllabus</a:t>
            </a:r>
          </a:p>
          <a:p>
            <a:pPr marL="457200" indent="-457200">
              <a:buFont typeface="+mj-lt"/>
              <a:buAutoNum type="arabicPeriod"/>
            </a:pPr>
            <a:r>
              <a:rPr lang="en-US" sz="2200" dirty="0"/>
              <a:t>Agile &amp; Scrum</a:t>
            </a:r>
          </a:p>
          <a:p>
            <a:pPr marL="457200" indent="-457200">
              <a:buFont typeface="+mj-lt"/>
              <a:buAutoNum type="arabicPeriod"/>
            </a:pPr>
            <a:r>
              <a:rPr lang="en-US" sz="2200" dirty="0"/>
              <a:t>Sprint Planning</a:t>
            </a:r>
          </a:p>
          <a:p>
            <a:pPr marL="457200" indent="-457200">
              <a:buFont typeface="+mj-lt"/>
              <a:buAutoNum type="arabicPeriod"/>
            </a:pPr>
            <a:r>
              <a:rPr lang="en-US" sz="2200" dirty="0"/>
              <a:t>Assignments for Next Class</a:t>
            </a:r>
          </a:p>
          <a:p>
            <a:pPr marL="457200" indent="-457200">
              <a:buFont typeface="+mj-lt"/>
              <a:buAutoNum type="arabicPeriod"/>
            </a:pPr>
            <a:r>
              <a:rPr lang="en-US" sz="2200" dirty="0"/>
              <a:t>Development Standards</a:t>
            </a:r>
          </a:p>
          <a:p>
            <a:pPr marL="457200" indent="-457200">
              <a:buFont typeface="+mj-lt"/>
              <a:buAutoNum type="arabicPeriod"/>
            </a:pPr>
            <a:r>
              <a:rPr lang="en-US" sz="2200" dirty="0"/>
              <a:t>Lab</a:t>
            </a:r>
          </a:p>
          <a:p>
            <a:pPr marL="0" indent="0">
              <a:buNone/>
            </a:pPr>
            <a:endParaRPr lang="en-US" sz="2200" dirty="0"/>
          </a:p>
          <a:p>
            <a:pPr marL="0" indent="0">
              <a:buNone/>
            </a:pPr>
            <a:r>
              <a:rPr lang="en-US" sz="2200" dirty="0"/>
              <a:t>Discussion &amp; Questions welcome at any time… please be present with no phones or email during our time together</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EDCD7D6-DA50-40A6-870F-1D890F732171}"/>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5805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fontScale="90000"/>
          </a:bodyPr>
          <a:lstStyle/>
          <a:p>
            <a:r>
              <a:rPr lang="en-US" sz="4800" dirty="0"/>
              <a:t>Review of Weeks 1&amp;2 / </a:t>
            </a:r>
            <a:br>
              <a:rPr lang="en-US" sz="4800" dirty="0"/>
            </a:br>
            <a:r>
              <a:rPr lang="en-US" sz="4800" dirty="0"/>
              <a:t>Sprint 1 Activities List &amp; Assignments</a:t>
            </a:r>
          </a:p>
        </p:txBody>
      </p:sp>
    </p:spTree>
    <p:extLst>
      <p:ext uri="{BB962C8B-B14F-4D97-AF65-F5344CB8AC3E}">
        <p14:creationId xmlns:p14="http://schemas.microsoft.com/office/powerpoint/2010/main" val="25896120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Sprint 1 Assignments &amp; Activity List Items are due this Sunday.</a:t>
            </a:r>
          </a:p>
          <a:p>
            <a:pPr marL="0" indent="0">
              <a:spcBef>
                <a:spcPts val="1800"/>
              </a:spcBef>
              <a:buNone/>
            </a:pPr>
            <a:r>
              <a:rPr lang="en-US" sz="2000" dirty="0"/>
              <a:t>Prework assignments for Sprint 2 will be communicated by Monday noon in preparation for our Wednesday session next week</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681699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Upcoming Demos</a:t>
            </a:r>
          </a:p>
        </p:txBody>
      </p:sp>
      <p:graphicFrame>
        <p:nvGraphicFramePr>
          <p:cNvPr id="6" name="Object 5">
            <a:extLst>
              <a:ext uri="{FF2B5EF4-FFF2-40B4-BE49-F238E27FC236}">
                <a16:creationId xmlns:a16="http://schemas.microsoft.com/office/drawing/2014/main" id="{87798F3D-EA7E-E541-997C-D0F767483F36}"/>
              </a:ext>
            </a:extLst>
          </p:cNvPr>
          <p:cNvGraphicFramePr>
            <a:graphicFrameLocks noChangeAspect="1"/>
          </p:cNvGraphicFramePr>
          <p:nvPr>
            <p:extLst>
              <p:ext uri="{D42A27DB-BD31-4B8C-83A1-F6EECF244321}">
                <p14:modId xmlns:p14="http://schemas.microsoft.com/office/powerpoint/2010/main" val="69536092"/>
              </p:ext>
            </p:extLst>
          </p:nvPr>
        </p:nvGraphicFramePr>
        <p:xfrm>
          <a:off x="3651250" y="1690688"/>
          <a:ext cx="4889500" cy="3975100"/>
        </p:xfrm>
        <a:graphic>
          <a:graphicData uri="http://schemas.openxmlformats.org/presentationml/2006/ole">
            <mc:AlternateContent xmlns:mc="http://schemas.openxmlformats.org/markup-compatibility/2006">
              <mc:Choice xmlns:v="urn:schemas-microsoft-com:vml" Requires="v">
                <p:oleObj spid="_x0000_s1026" name="Worksheet" r:id="rId4" imgW="4889500" imgH="3975100" progId="Excel.Sheet.12">
                  <p:embed/>
                </p:oleObj>
              </mc:Choice>
              <mc:Fallback>
                <p:oleObj name="Worksheet" r:id="rId4" imgW="4889500" imgH="3975100" progId="Excel.Sheet.12">
                  <p:embed/>
                  <p:pic>
                    <p:nvPicPr>
                      <p:cNvPr id="0" name=""/>
                      <p:cNvPicPr/>
                      <p:nvPr/>
                    </p:nvPicPr>
                    <p:blipFill>
                      <a:blip r:embed="rId5"/>
                      <a:stretch>
                        <a:fillRect/>
                      </a:stretch>
                    </p:blipFill>
                    <p:spPr>
                      <a:xfrm>
                        <a:off x="3651250" y="1690688"/>
                        <a:ext cx="4889500" cy="3975100"/>
                      </a:xfrm>
                      <a:prstGeom prst="rect">
                        <a:avLst/>
                      </a:prstGeom>
                    </p:spPr>
                  </p:pic>
                </p:oleObj>
              </mc:Fallback>
            </mc:AlternateContent>
          </a:graphicData>
        </a:graphic>
      </p:graphicFrame>
    </p:spTree>
    <p:extLst>
      <p:ext uri="{BB962C8B-B14F-4D97-AF65-F5344CB8AC3E}">
        <p14:creationId xmlns:p14="http://schemas.microsoft.com/office/powerpoint/2010/main" val="2379031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Presenter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give at least one demo of their work during the semester.</a:t>
            </a:r>
          </a:p>
          <a:p>
            <a:pPr marL="0" indent="0">
              <a:buNone/>
            </a:pPr>
            <a:r>
              <a:rPr lang="en-US" sz="2400" dirty="0"/>
              <a:t>Your demo can include any or all of the following:</a:t>
            </a:r>
          </a:p>
          <a:p>
            <a:r>
              <a:rPr lang="en-US" sz="2400" dirty="0"/>
              <a:t>A 2 to 5 minute activity</a:t>
            </a:r>
          </a:p>
          <a:p>
            <a:r>
              <a:rPr lang="en-US" sz="2400" dirty="0"/>
              <a:t>Where you show your application running</a:t>
            </a:r>
          </a:p>
          <a:p>
            <a:r>
              <a:rPr lang="en-US" sz="2400" dirty="0"/>
              <a:t>Comment on your implementation</a:t>
            </a:r>
          </a:p>
          <a:p>
            <a:r>
              <a:rPr lang="en-US" sz="2400" dirty="0"/>
              <a:t>Show the source code</a:t>
            </a:r>
          </a:p>
          <a:p>
            <a:r>
              <a:rPr lang="en-US" sz="2400" dirty="0"/>
              <a:t>Explain how you organized the code</a:t>
            </a:r>
          </a:p>
          <a:p>
            <a:r>
              <a:rPr lang="en-US" sz="2400" dirty="0"/>
              <a:t>Talk about any challenges</a:t>
            </a:r>
          </a:p>
          <a:p>
            <a:r>
              <a:rPr lang="en-US" sz="2400" dirty="0"/>
              <a:t>You should not prepare slides or a presentation</a:t>
            </a:r>
          </a:p>
        </p:txBody>
      </p:sp>
    </p:spTree>
    <p:extLst>
      <p:ext uri="{BB962C8B-B14F-4D97-AF65-F5344CB8AC3E}">
        <p14:creationId xmlns:p14="http://schemas.microsoft.com/office/powerpoint/2010/main" val="4265645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Demo Guidelines – Listener </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400" dirty="0"/>
              <a:t>Everyone will be listening to many demos during the semester.</a:t>
            </a:r>
          </a:p>
          <a:p>
            <a:pPr marL="0" indent="0">
              <a:buNone/>
            </a:pPr>
            <a:r>
              <a:rPr lang="en-US" sz="2400" dirty="0"/>
              <a:t>Your responsibilities during the demo is:</a:t>
            </a:r>
          </a:p>
          <a:p>
            <a:r>
              <a:rPr lang="en-US" sz="2400" dirty="0"/>
              <a:t>Actively listen and watch what is being demoed</a:t>
            </a:r>
          </a:p>
          <a:p>
            <a:r>
              <a:rPr lang="en-US" sz="2400" dirty="0"/>
              <a:t>Come up with a meaning yet easy to answer question</a:t>
            </a:r>
          </a:p>
          <a:p>
            <a:r>
              <a:rPr lang="en-US" sz="2400" dirty="0"/>
              <a:t>During or after the demo ask your question if the presenter does not get “sufficient” questions from other listeners</a:t>
            </a:r>
          </a:p>
          <a:p>
            <a:r>
              <a:rPr lang="en-US" sz="2400" dirty="0"/>
              <a:t>Do not ask hard question or attempt to review the presenters code</a:t>
            </a:r>
          </a:p>
          <a:p>
            <a:r>
              <a:rPr lang="en-US" sz="2400" dirty="0"/>
              <a:t>Clap for the presenter at the end of the demo and thank them for presenting</a:t>
            </a:r>
          </a:p>
          <a:p>
            <a:r>
              <a:rPr lang="en-US" sz="2400" dirty="0"/>
              <a:t>If you have a hard question or want to make a recommendation, do it later and in private</a:t>
            </a:r>
          </a:p>
        </p:txBody>
      </p:sp>
    </p:spTree>
    <p:extLst>
      <p:ext uri="{BB962C8B-B14F-4D97-AF65-F5344CB8AC3E}">
        <p14:creationId xmlns:p14="http://schemas.microsoft.com/office/powerpoint/2010/main" val="3169740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Demos in Online Classes?</a:t>
            </a:r>
          </a:p>
        </p:txBody>
      </p:sp>
    </p:spTree>
    <p:extLst>
      <p:ext uri="{BB962C8B-B14F-4D97-AF65-F5344CB8AC3E}">
        <p14:creationId xmlns:p14="http://schemas.microsoft.com/office/powerpoint/2010/main" val="1399995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243124"/>
          </a:xfrm>
        </p:spPr>
        <p:txBody>
          <a:bodyPr>
            <a:noAutofit/>
          </a:bodyPr>
          <a:lstStyle/>
          <a:p>
            <a:pPr marL="0" indent="0">
              <a:spcBef>
                <a:spcPts val="0"/>
              </a:spcBef>
              <a:buNone/>
            </a:pPr>
            <a:r>
              <a:rPr lang="en-US" sz="1800" dirty="0"/>
              <a:t>Review Agile, Scrum, and Scrum Teams and divide up into Scrum Teams of 4 to 6 members</a:t>
            </a:r>
          </a:p>
          <a:p>
            <a:pPr marL="0" indent="0">
              <a:spcBef>
                <a:spcPts val="0"/>
              </a:spcBef>
              <a:buNone/>
            </a:pPr>
            <a:endParaRPr lang="en-US" sz="1800" dirty="0"/>
          </a:p>
          <a:p>
            <a:pPr marL="0" indent="0">
              <a:buNone/>
            </a:pPr>
            <a:r>
              <a:rPr lang="en-US" sz="1800" dirty="0"/>
              <a:t>As A Scrum Team:</a:t>
            </a:r>
          </a:p>
          <a:p>
            <a:pPr marL="457200" indent="-457200">
              <a:buFont typeface="+mj-lt"/>
              <a:buAutoNum type="arabicPeriod"/>
            </a:pPr>
            <a:r>
              <a:rPr lang="en-US" sz="1800" dirty="0"/>
              <a:t>Co-locate your team</a:t>
            </a:r>
          </a:p>
          <a:p>
            <a:pPr marL="457200" indent="-457200">
              <a:buFont typeface="+mj-lt"/>
              <a:buAutoNum type="arabicPeriod"/>
            </a:pPr>
            <a:r>
              <a:rPr lang="en-US" sz="1800" dirty="0"/>
              <a:t>Select a Scrum Master</a:t>
            </a:r>
          </a:p>
          <a:p>
            <a:pPr marL="457200" indent="-457200">
              <a:buFont typeface="+mj-lt"/>
              <a:buAutoNum type="arabicPeriod"/>
            </a:pPr>
            <a:r>
              <a:rPr lang="en-US" sz="1800" dirty="0"/>
              <a:t>Determine an adjective/noun name for your team (i.e. Blue Dolphins or Bodacious Crew)</a:t>
            </a:r>
          </a:p>
          <a:p>
            <a:pPr marL="457200" indent="-457200">
              <a:buFont typeface="+mj-lt"/>
              <a:buAutoNum type="arabicPeriod"/>
            </a:pPr>
            <a:r>
              <a:rPr lang="en-US" sz="1800" dirty="0"/>
              <a:t>Complete individual name cards </a:t>
            </a:r>
          </a:p>
          <a:p>
            <a:pPr marL="457200" indent="-457200">
              <a:buFont typeface="+mj-lt"/>
              <a:buAutoNum type="arabicPeriod"/>
            </a:pPr>
            <a:r>
              <a:rPr lang="en-US" sz="1800" dirty="0"/>
              <a:t>Introduce yourself to your team an be ready to make introductions to the class</a:t>
            </a:r>
          </a:p>
          <a:p>
            <a:pPr marL="457200" indent="-457200">
              <a:buFont typeface="+mj-lt"/>
              <a:buAutoNum type="arabicPeriod"/>
            </a:pPr>
            <a:r>
              <a:rPr lang="en-US" sz="1800" dirty="0"/>
              <a:t>Report-out at 2:55pm CT</a:t>
            </a:r>
          </a:p>
        </p:txBody>
      </p:sp>
      <p:sp>
        <p:nvSpPr>
          <p:cNvPr id="4" name="Rectangle 3">
            <a:extLst>
              <a:ext uri="{FF2B5EF4-FFF2-40B4-BE49-F238E27FC236}">
                <a16:creationId xmlns:a16="http://schemas.microsoft.com/office/drawing/2014/main" id="{26BADDFD-9BE3-0244-AE69-52D2BB47696A}"/>
              </a:ext>
            </a:extLst>
          </p:cNvPr>
          <p:cNvSpPr/>
          <p:nvPr/>
        </p:nvSpPr>
        <p:spPr>
          <a:xfrm>
            <a:off x="838200" y="4649423"/>
            <a:ext cx="10515600" cy="1754326"/>
          </a:xfrm>
          <a:prstGeom prst="rect">
            <a:avLst/>
          </a:prstGeom>
        </p:spPr>
        <p:txBody>
          <a:bodyPr wrap="square">
            <a:spAutoFit/>
          </a:bodyPr>
          <a:lstStyle/>
          <a:p>
            <a:r>
              <a:rPr lang="en-US" u="sng" dirty="0"/>
              <a:t>Team Report Out Guidelines</a:t>
            </a:r>
          </a:p>
          <a:p>
            <a:r>
              <a:rPr lang="en-US" dirty="0"/>
              <a:t>Scrum Master will </a:t>
            </a:r>
            <a:r>
              <a:rPr lang="en-US" u="sng" dirty="0"/>
              <a:t>stand up, give your name, your team name</a:t>
            </a:r>
            <a:r>
              <a:rPr lang="en-US" dirty="0"/>
              <a:t>, and briefly answer the following questions:</a:t>
            </a:r>
          </a:p>
          <a:p>
            <a:pPr marL="514350" indent="-514350">
              <a:buFont typeface="+mj-lt"/>
              <a:buAutoNum type="alphaLcParenR"/>
            </a:pPr>
            <a:r>
              <a:rPr lang="en-US" dirty="0"/>
              <a:t>What did you accomplish since the last meeting? And what will you be working on until the next meeting?</a:t>
            </a:r>
          </a:p>
          <a:p>
            <a:pPr marL="514350" indent="-514350">
              <a:buFont typeface="+mj-lt"/>
              <a:buAutoNum type="alphaLcParenR"/>
            </a:pPr>
            <a:r>
              <a:rPr lang="en-US" dirty="0"/>
              <a:t>Is the team committed to completing assignments? All/Most/Some</a:t>
            </a:r>
          </a:p>
          <a:p>
            <a:pPr marL="514350" indent="-514350">
              <a:buFont typeface="+mj-lt"/>
              <a:buAutoNum type="alphaLcParenR"/>
            </a:pPr>
            <a:r>
              <a:rPr lang="en-US" dirty="0"/>
              <a:t>What is getting in your way or keeping you from completing the assignments?</a:t>
            </a:r>
          </a:p>
        </p:txBody>
      </p:sp>
    </p:spTree>
    <p:extLst>
      <p:ext uri="{BB962C8B-B14F-4D97-AF65-F5344CB8AC3E}">
        <p14:creationId xmlns:p14="http://schemas.microsoft.com/office/powerpoint/2010/main" val="2570716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Name Cards plus Interesting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736810"/>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fill out a name card…</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Preferred Name followed by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in the upper right-hand corner to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Also place a “A” by the number if you are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Leave a little space at the bottom so that you can add your Scrum team name next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1389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Text File Encoding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0" y="1553528"/>
            <a:ext cx="10515599" cy="5075871"/>
          </a:xfrm>
        </p:spPr>
        <p:txBody>
          <a:bodyPr>
            <a:normAutofit/>
          </a:bodyPr>
          <a:lstStyle/>
          <a:p>
            <a:pPr marL="0" indent="0">
              <a:spcAft>
                <a:spcPts val="600"/>
              </a:spcAft>
              <a:buNone/>
            </a:pPr>
            <a:r>
              <a:rPr lang="en-US" sz="2000" dirty="0"/>
              <a:t>ASCII</a:t>
            </a:r>
          </a:p>
          <a:p>
            <a:pPr marL="0" indent="0">
              <a:spcAft>
                <a:spcPts val="600"/>
              </a:spcAft>
              <a:buNone/>
            </a:pPr>
            <a:r>
              <a:rPr lang="en-US" sz="2000" dirty="0"/>
              <a:t>Unicode</a:t>
            </a:r>
          </a:p>
          <a:p>
            <a:pPr marL="0" indent="0">
              <a:spcAft>
                <a:spcPts val="600"/>
              </a:spcAft>
              <a:buNone/>
            </a:pPr>
            <a:r>
              <a:rPr lang="en-US" sz="2000" dirty="0"/>
              <a:t>UTF-8</a:t>
            </a:r>
          </a:p>
          <a:p>
            <a:pPr marL="0" indent="0">
              <a:spcAft>
                <a:spcPts val="600"/>
              </a:spcAft>
              <a:buNone/>
            </a:pPr>
            <a:r>
              <a:rPr lang="en-US" sz="2000" dirty="0"/>
              <a:t>Others</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endParaRPr lang="en-US" sz="2000" dirty="0"/>
          </a:p>
        </p:txBody>
      </p:sp>
      <p:pic>
        <p:nvPicPr>
          <p:cNvPr id="8" name="Picture 7">
            <a:extLst>
              <a:ext uri="{FF2B5EF4-FFF2-40B4-BE49-F238E27FC236}">
                <a16:creationId xmlns:a16="http://schemas.microsoft.com/office/drawing/2014/main" id="{6D419FF6-75F8-44B2-AFA4-ECF14FB72582}"/>
              </a:ext>
            </a:extLst>
          </p:cNvPr>
          <p:cNvPicPr>
            <a:picLocks noChangeAspect="1"/>
          </p:cNvPicPr>
          <p:nvPr/>
        </p:nvPicPr>
        <p:blipFill>
          <a:blip r:embed="rId3"/>
          <a:stretch>
            <a:fillRect/>
          </a:stretch>
        </p:blipFill>
        <p:spPr>
          <a:xfrm>
            <a:off x="3295649" y="1868804"/>
            <a:ext cx="6848476" cy="4040601"/>
          </a:xfrm>
          <a:prstGeom prst="rect">
            <a:avLst/>
          </a:prstGeom>
        </p:spPr>
      </p:pic>
    </p:spTree>
    <p:extLst>
      <p:ext uri="{BB962C8B-B14F-4D97-AF65-F5344CB8AC3E}">
        <p14:creationId xmlns:p14="http://schemas.microsoft.com/office/powerpoint/2010/main" val="137031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ASCII</a:t>
            </a:r>
          </a:p>
        </p:txBody>
      </p:sp>
      <p:pic>
        <p:nvPicPr>
          <p:cNvPr id="7" name="Picture 6">
            <a:extLst>
              <a:ext uri="{FF2B5EF4-FFF2-40B4-BE49-F238E27FC236}">
                <a16:creationId xmlns:a16="http://schemas.microsoft.com/office/drawing/2014/main" id="{7EC1BC82-5C90-0944-A5E4-C76430FBC7F4}"/>
              </a:ext>
            </a:extLst>
          </p:cNvPr>
          <p:cNvPicPr>
            <a:picLocks noChangeAspect="1"/>
          </p:cNvPicPr>
          <p:nvPr/>
        </p:nvPicPr>
        <p:blipFill>
          <a:blip r:embed="rId3"/>
          <a:stretch>
            <a:fillRect/>
          </a:stretch>
        </p:blipFill>
        <p:spPr>
          <a:xfrm>
            <a:off x="2411362" y="1491916"/>
            <a:ext cx="7735289" cy="4905094"/>
          </a:xfrm>
          <a:prstGeom prst="rect">
            <a:avLst/>
          </a:prstGeom>
        </p:spPr>
      </p:pic>
    </p:spTree>
    <p:extLst>
      <p:ext uri="{BB962C8B-B14F-4D97-AF65-F5344CB8AC3E}">
        <p14:creationId xmlns:p14="http://schemas.microsoft.com/office/powerpoint/2010/main" val="2385910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231898"/>
            <a:ext cx="10718950" cy="5030679"/>
          </a:xfrm>
        </p:spPr>
        <p:txBody>
          <a:bodyPr>
            <a:normAutofit/>
          </a:bodyPr>
          <a:lstStyle/>
          <a:p>
            <a:pPr marL="0" indent="0">
              <a:spcBef>
                <a:spcPts val="1800"/>
              </a:spcBef>
              <a:buNone/>
            </a:pPr>
            <a:r>
              <a:rPr lang="en-US" sz="2000" dirty="0"/>
              <a:t>This is:</a:t>
            </a:r>
          </a:p>
          <a:p>
            <a:pPr marL="0" indent="0">
              <a:spcBef>
                <a:spcPts val="600"/>
              </a:spcBef>
              <a:buNone/>
            </a:pPr>
            <a:r>
              <a:rPr lang="en-US" sz="2000" dirty="0"/>
              <a:t>	Object-Oriented Programming</a:t>
            </a:r>
          </a:p>
          <a:p>
            <a:pPr marL="0" indent="0">
              <a:spcBef>
                <a:spcPts val="600"/>
              </a:spcBef>
              <a:buNone/>
            </a:pPr>
            <a:r>
              <a:rPr lang="en-US" sz="2000" dirty="0"/>
              <a:t>	Online &amp; Accelerated (CPSC-24500-LT1)</a:t>
            </a:r>
          </a:p>
          <a:p>
            <a:pPr marL="0" indent="0">
              <a:spcBef>
                <a:spcPts val="600"/>
              </a:spcBef>
              <a:buNone/>
            </a:pPr>
            <a:endParaRPr lang="en-US" sz="2000" dirty="0"/>
          </a:p>
          <a:p>
            <a:pPr marL="0" indent="0">
              <a:spcBef>
                <a:spcPts val="2400"/>
              </a:spcBef>
              <a:buNone/>
            </a:pPr>
            <a:r>
              <a:rPr lang="en-US" sz="2000" dirty="0"/>
              <a:t>And I am:</a:t>
            </a:r>
          </a:p>
          <a:p>
            <a:pPr marL="0" indent="0">
              <a:spcBef>
                <a:spcPts val="600"/>
              </a:spcBef>
              <a:buNone/>
            </a:pPr>
            <a:r>
              <a:rPr lang="en-US" sz="2000" dirty="0"/>
              <a:t>	Eric Pogue</a:t>
            </a:r>
          </a:p>
          <a:p>
            <a:pPr marL="0" indent="0">
              <a:spcBef>
                <a:spcPts val="600"/>
              </a:spcBef>
              <a:buNone/>
            </a:pPr>
            <a:endParaRPr lang="en-US" sz="2000" dirty="0"/>
          </a:p>
          <a:p>
            <a:pPr marL="0" indent="0">
              <a:spcBef>
                <a:spcPts val="600"/>
              </a:spcBef>
              <a:buNone/>
            </a:pPr>
            <a:endParaRPr lang="en-US" sz="2000" dirty="0"/>
          </a:p>
          <a:p>
            <a:pPr marL="0" indent="0">
              <a:spcBef>
                <a:spcPts val="600"/>
              </a:spcBef>
              <a:buNone/>
            </a:pPr>
            <a:r>
              <a:rPr lang="en-US" sz="2000" b="1" dirty="0"/>
              <a:t>Review Welcome Announcements</a:t>
            </a:r>
          </a:p>
          <a:p>
            <a:pPr marL="0" indent="0">
              <a:spcBef>
                <a:spcPts val="600"/>
              </a:spcBef>
              <a:buNone/>
            </a:pPr>
            <a:endParaRPr lang="en-US" sz="2000" dirty="0"/>
          </a:p>
        </p:txBody>
      </p:sp>
    </p:spTree>
    <p:extLst>
      <p:ext uri="{BB962C8B-B14F-4D97-AF65-F5344CB8AC3E}">
        <p14:creationId xmlns:p14="http://schemas.microsoft.com/office/powerpoint/2010/main" val="2419417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Text File End-Of-Line (EOL) and Encoding</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524953"/>
            <a:ext cx="10515599" cy="5075871"/>
          </a:xfrm>
        </p:spPr>
        <p:txBody>
          <a:bodyPr>
            <a:normAutofit/>
          </a:bodyPr>
          <a:lstStyle/>
          <a:p>
            <a:pPr marL="0" indent="0">
              <a:spcAft>
                <a:spcPts val="600"/>
              </a:spcAft>
              <a:buNone/>
            </a:pPr>
            <a:r>
              <a:rPr lang="en-US" sz="2000" dirty="0"/>
              <a:t>Industry adoption of end-of-line encoding includes: </a:t>
            </a:r>
          </a:p>
          <a:p>
            <a:pPr marL="0" indent="0">
              <a:spcAft>
                <a:spcPts val="600"/>
              </a:spcAft>
              <a:buNone/>
            </a:pPr>
            <a:endParaRPr lang="en-US" sz="2000" dirty="0"/>
          </a:p>
          <a:p>
            <a:pPr marL="0" indent="0">
              <a:spcAft>
                <a:spcPts val="600"/>
              </a:spcAft>
              <a:buNone/>
            </a:pPr>
            <a:r>
              <a:rPr lang="en-US" sz="2000" dirty="0"/>
              <a:t>Windows: 	Both Carriage Return (CR, \r, 0x0d) and Line Feed (LF, \n, 0x0a) together.</a:t>
            </a:r>
          </a:p>
          <a:p>
            <a:pPr marL="0" indent="0">
              <a:spcAft>
                <a:spcPts val="600"/>
              </a:spcAft>
              <a:buNone/>
            </a:pPr>
            <a:r>
              <a:rPr lang="en-US" sz="2000" dirty="0"/>
              <a:t>Unix/Linux/OSX: 	Just Line Feed (LF, \n, 0x0a)</a:t>
            </a:r>
          </a:p>
          <a:p>
            <a:pPr marL="0" indent="0">
              <a:spcAft>
                <a:spcPts val="600"/>
              </a:spcAft>
              <a:buNone/>
            </a:pPr>
            <a:r>
              <a:rPr lang="en-US" sz="2000" dirty="0"/>
              <a:t>Mac (pre-OSX): 	Just Carriage Return (CR, \r, 0x0d)</a:t>
            </a:r>
          </a:p>
          <a:p>
            <a:pPr marL="0" indent="0">
              <a:spcAft>
                <a:spcPts val="600"/>
              </a:spcAft>
              <a:buNone/>
            </a:pPr>
            <a:endParaRPr lang="en-US" sz="2000" dirty="0"/>
          </a:p>
          <a:p>
            <a:pPr marL="0" indent="0">
              <a:spcAft>
                <a:spcPts val="600"/>
              </a:spcAft>
              <a:buNone/>
            </a:pPr>
            <a:endParaRPr lang="en-US" sz="2000" dirty="0"/>
          </a:p>
          <a:p>
            <a:pPr marL="0" indent="0">
              <a:spcAft>
                <a:spcPts val="600"/>
              </a:spcAft>
              <a:buNone/>
            </a:pPr>
            <a:r>
              <a:rPr lang="en-US" sz="2000" dirty="0"/>
              <a:t>Article on Windows Notepad supporting non-Windows EOF conventions </a:t>
            </a:r>
            <a:r>
              <a:rPr lang="en-US" sz="2000" dirty="0">
                <a:hlinkClick r:id="rId3"/>
              </a:rPr>
              <a:t>[link]</a:t>
            </a:r>
            <a:endParaRPr lang="en-US" sz="2000" dirty="0"/>
          </a:p>
        </p:txBody>
      </p:sp>
    </p:spTree>
    <p:extLst>
      <p:ext uri="{BB962C8B-B14F-4D97-AF65-F5344CB8AC3E}">
        <p14:creationId xmlns:p14="http://schemas.microsoft.com/office/powerpoint/2010/main" val="35035617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Source Code Indenting and Tabs vs Spaces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Source code should be indented consistently in order to promote readability. </a:t>
            </a:r>
          </a:p>
          <a:p>
            <a:pPr marL="0" indent="0">
              <a:spcAft>
                <a:spcPts val="600"/>
              </a:spcAft>
              <a:buNone/>
            </a:pPr>
            <a:r>
              <a:rPr lang="en-US" sz="2000" dirty="0"/>
              <a:t>Tabs versus Spaces has been a holy war among programmers since source files were created:</a:t>
            </a:r>
          </a:p>
          <a:p>
            <a:pPr marL="0" indent="0">
              <a:spcAft>
                <a:spcPts val="600"/>
              </a:spcAft>
              <a:buNone/>
            </a:pPr>
            <a:r>
              <a:rPr lang="en-US" sz="2000" dirty="0"/>
              <a:t>“Should source-code lines be indented using tab characters or space characters? … and if spaces, how many spaces?” </a:t>
            </a:r>
            <a:r>
              <a:rPr lang="en-US" sz="2000" dirty="0">
                <a:hlinkClick r:id="rId3"/>
              </a:rPr>
              <a:t>[link]</a:t>
            </a:r>
            <a:endParaRPr lang="en-US" sz="2000" dirty="0"/>
          </a:p>
          <a:p>
            <a:pPr marL="0" indent="0">
              <a:spcAft>
                <a:spcPts val="600"/>
              </a:spcAft>
              <a:buNone/>
            </a:pPr>
            <a:endParaRPr lang="en-US" sz="2000" dirty="0"/>
          </a:p>
          <a:p>
            <a:pPr marL="0" indent="0">
              <a:spcAft>
                <a:spcPts val="600"/>
              </a:spcAft>
              <a:buNone/>
            </a:pPr>
            <a:r>
              <a:rPr lang="en-US" sz="2000" u="sng" dirty="0"/>
              <a:t>Rules:</a:t>
            </a:r>
          </a:p>
          <a:p>
            <a:pPr marL="457200" indent="-457200">
              <a:spcAft>
                <a:spcPts val="600"/>
              </a:spcAft>
              <a:buFont typeface="+mj-lt"/>
              <a:buAutoNum type="arabicPeriod"/>
            </a:pPr>
            <a:r>
              <a:rPr lang="en-US" sz="2000" dirty="0"/>
              <a:t>Be consistent with yourself</a:t>
            </a:r>
          </a:p>
          <a:p>
            <a:pPr marL="457200" indent="-457200">
              <a:spcAft>
                <a:spcPts val="600"/>
              </a:spcAft>
              <a:buFont typeface="+mj-lt"/>
              <a:buAutoNum type="arabicPeriod"/>
            </a:pPr>
            <a:r>
              <a:rPr lang="en-US" sz="2000" dirty="0"/>
              <a:t>Be consistent with your project… and fellow developers on the project</a:t>
            </a:r>
          </a:p>
          <a:p>
            <a:pPr marL="457200" indent="-457200">
              <a:spcAft>
                <a:spcPts val="600"/>
              </a:spcAft>
              <a:buFont typeface="+mj-lt"/>
              <a:buAutoNum type="arabicPeriod"/>
            </a:pPr>
            <a:r>
              <a:rPr lang="en-US" sz="2000" dirty="0"/>
              <a:t>Be consistent with your organization</a:t>
            </a:r>
          </a:p>
          <a:p>
            <a:pPr marL="0" indent="0">
              <a:spcAft>
                <a:spcPts val="600"/>
              </a:spcAft>
              <a:buNone/>
            </a:pPr>
            <a:endParaRPr lang="en-US" sz="2000" dirty="0"/>
          </a:p>
          <a:p>
            <a:pPr marL="0" indent="0">
              <a:spcAft>
                <a:spcPts val="600"/>
              </a:spcAft>
              <a:buNone/>
            </a:pPr>
            <a:r>
              <a:rPr lang="en-US" sz="2000" dirty="0"/>
              <a:t>For this class, please use four spaces and never utilize tabs.</a:t>
            </a:r>
          </a:p>
        </p:txBody>
      </p:sp>
    </p:spTree>
    <p:extLst>
      <p:ext uri="{BB962C8B-B14F-4D97-AF65-F5344CB8AC3E}">
        <p14:creationId xmlns:p14="http://schemas.microsoft.com/office/powerpoint/2010/main" val="6776663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pPr>
              <a:spcAft>
                <a:spcPts val="600"/>
              </a:spcAft>
            </a:pPr>
            <a:r>
              <a:rPr lang="en-US" sz="3600" dirty="0"/>
              <a:t>Coding Standards</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201" y="1490663"/>
            <a:ext cx="10515599" cy="5075871"/>
          </a:xfrm>
        </p:spPr>
        <p:txBody>
          <a:bodyPr>
            <a:normAutofit/>
          </a:bodyPr>
          <a:lstStyle/>
          <a:p>
            <a:pPr marL="0" indent="0">
              <a:spcAft>
                <a:spcPts val="600"/>
              </a:spcAft>
              <a:buNone/>
            </a:pPr>
            <a:r>
              <a:rPr lang="en-US" sz="2000" dirty="0"/>
              <a:t>Our coding standards include:</a:t>
            </a:r>
          </a:p>
          <a:p>
            <a:pPr marL="0" indent="-457200">
              <a:spcBef>
                <a:spcPts val="0"/>
              </a:spcBef>
              <a:spcAft>
                <a:spcPts val="600"/>
              </a:spcAft>
              <a:buFont typeface="+mj-lt"/>
              <a:buAutoNum type="arabicPeriod"/>
            </a:pPr>
            <a:r>
              <a:rPr lang="en-US" sz="2000" dirty="0"/>
              <a:t>We will be working primarily in Java</a:t>
            </a:r>
          </a:p>
          <a:p>
            <a:pPr marL="457200" indent="-457200">
              <a:spcBef>
                <a:spcPts val="600"/>
              </a:spcBef>
              <a:spcAft>
                <a:spcPts val="600"/>
              </a:spcAft>
              <a:buFont typeface="+mj-lt"/>
              <a:buAutoNum type="arabicPeriod"/>
            </a:pPr>
            <a:r>
              <a:rPr lang="en-US" sz="2000" dirty="0"/>
              <a:t>Only submit (or version control) </a:t>
            </a:r>
            <a:r>
              <a:rPr lang="en-US" sz="2000" dirty="0" err="1"/>
              <a:t>README.md</a:t>
            </a:r>
            <a:r>
              <a:rPr lang="en-US" sz="2000" dirty="0"/>
              <a:t> file, license file, plus the source code files required to compile and execute the application (i.e. no class files)</a:t>
            </a:r>
          </a:p>
          <a:p>
            <a:pPr marL="457200" indent="-457200">
              <a:spcBef>
                <a:spcPts val="600"/>
              </a:spcBef>
              <a:spcAft>
                <a:spcPts val="600"/>
              </a:spcAft>
              <a:buFont typeface="+mj-lt"/>
              <a:buAutoNum type="arabicPeriod"/>
            </a:pPr>
            <a:r>
              <a:rPr lang="en-US" sz="2000" dirty="0"/>
              <a:t>Each Java Class should be in its own Java file</a:t>
            </a:r>
          </a:p>
          <a:p>
            <a:pPr marL="457200" indent="-457200">
              <a:spcBef>
                <a:spcPts val="600"/>
              </a:spcBef>
              <a:spcAft>
                <a:spcPts val="600"/>
              </a:spcAft>
              <a:buFont typeface="+mj-lt"/>
              <a:buAutoNum type="arabicPeriod"/>
            </a:pPr>
            <a:r>
              <a:rPr lang="en-US" sz="2000" dirty="0"/>
              <a:t>CamelCase naming conventions with Classes starting with a capital letter and methods/variables starting with lower case letters</a:t>
            </a:r>
          </a:p>
          <a:p>
            <a:pPr marL="457200" indent="-457200">
              <a:spcBef>
                <a:spcPts val="600"/>
              </a:spcBef>
              <a:spcAft>
                <a:spcPts val="600"/>
              </a:spcAft>
              <a:buFont typeface="+mj-lt"/>
              <a:buAutoNum type="arabicPeriod"/>
            </a:pPr>
            <a:r>
              <a:rPr lang="en-US" sz="2000" dirty="0"/>
              <a:t>UTF-8 text files, only tabs (no spaces) at the beginning of lines, and only line feeds (LF, /n) at the end of the line </a:t>
            </a:r>
          </a:p>
          <a:p>
            <a:pPr marL="457200" indent="-457200">
              <a:spcBef>
                <a:spcPts val="600"/>
              </a:spcBef>
              <a:spcAft>
                <a:spcPts val="600"/>
              </a:spcAft>
              <a:buFont typeface="+mj-lt"/>
              <a:buAutoNum type="arabicPeriod"/>
            </a:pPr>
            <a:r>
              <a:rPr lang="en-US" sz="2000" dirty="0"/>
              <a:t>Solid class, method variable naming with appropriate comments and no commented-out code in the submitted assignments</a:t>
            </a:r>
          </a:p>
          <a:p>
            <a:pPr marL="457200" indent="-457200">
              <a:spcBef>
                <a:spcPts val="600"/>
              </a:spcBef>
              <a:spcAft>
                <a:spcPts val="600"/>
              </a:spcAft>
              <a:buFont typeface="+mj-lt"/>
              <a:buAutoNum type="arabicPeriod"/>
            </a:pPr>
            <a:r>
              <a:rPr lang="en-US" sz="2000" dirty="0" err="1"/>
              <a:t>README.md</a:t>
            </a:r>
            <a:r>
              <a:rPr lang="en-US" sz="2000" dirty="0"/>
              <a:t> file includes clear and concise build/execute instructions</a:t>
            </a:r>
          </a:p>
        </p:txBody>
      </p:sp>
    </p:spTree>
    <p:extLst>
      <p:ext uri="{BB962C8B-B14F-4D97-AF65-F5344CB8AC3E}">
        <p14:creationId xmlns:p14="http://schemas.microsoft.com/office/powerpoint/2010/main" val="25811297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4951" y="3025490"/>
            <a:ext cx="10013049" cy="807019"/>
          </a:xfrm>
        </p:spPr>
        <p:txBody>
          <a:bodyPr anchor="ctr">
            <a:noAutofit/>
          </a:bodyPr>
          <a:lstStyle/>
          <a:p>
            <a:r>
              <a:rPr lang="en-US" sz="4800" dirty="0"/>
              <a:t>Wrap-up and </a:t>
            </a:r>
            <a:br>
              <a:rPr lang="en-US" sz="4800" dirty="0"/>
            </a:br>
            <a:r>
              <a:rPr lang="en-US" sz="4800" dirty="0"/>
              <a:t>Final Questions/Comments</a:t>
            </a:r>
          </a:p>
        </p:txBody>
      </p:sp>
    </p:spTree>
    <p:extLst>
      <p:ext uri="{BB962C8B-B14F-4D97-AF65-F5344CB8AC3E}">
        <p14:creationId xmlns:p14="http://schemas.microsoft.com/office/powerpoint/2010/main" val="16504771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Break &amp; End of First Recording</a:t>
            </a:r>
          </a:p>
        </p:txBody>
      </p:sp>
    </p:spTree>
    <p:extLst>
      <p:ext uri="{BB962C8B-B14F-4D97-AF65-F5344CB8AC3E}">
        <p14:creationId xmlns:p14="http://schemas.microsoft.com/office/powerpoint/2010/main" val="35897396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57272"/>
          </a:xfrm>
        </p:spPr>
        <p:txBody>
          <a:bodyPr>
            <a:normAutofit/>
          </a:bodyPr>
          <a:lstStyle/>
          <a:p>
            <a:r>
              <a:rPr lang="en-US" sz="3600" dirty="0"/>
              <a:t>Lab</a:t>
            </a:r>
            <a:endParaRPr lang="en-US" sz="3600" b="1" i="1" u="sng" dirty="0"/>
          </a:p>
        </p:txBody>
      </p:sp>
      <p:sp>
        <p:nvSpPr>
          <p:cNvPr id="3" name="Content Placeholder 2"/>
          <p:cNvSpPr>
            <a:spLocks noGrp="1"/>
          </p:cNvSpPr>
          <p:nvPr>
            <p:ph idx="1"/>
          </p:nvPr>
        </p:nvSpPr>
        <p:spPr>
          <a:xfrm>
            <a:off x="838200" y="1122399"/>
            <a:ext cx="10718950" cy="3104544"/>
          </a:xfrm>
        </p:spPr>
        <p:txBody>
          <a:bodyPr>
            <a:normAutofit/>
          </a:bodyPr>
          <a:lstStyle/>
          <a:p>
            <a:pPr marL="0" indent="0">
              <a:buNone/>
            </a:pPr>
            <a:r>
              <a:rPr lang="en-US" sz="2000" dirty="0"/>
              <a:t>As A Group:</a:t>
            </a:r>
          </a:p>
          <a:p>
            <a:pPr marL="457200" indent="-457200">
              <a:buFont typeface="+mj-lt"/>
              <a:buAutoNum type="arabicPeriod"/>
            </a:pPr>
            <a:r>
              <a:rPr lang="en-US" sz="2000" dirty="0"/>
              <a:t>Complete Discussion Board 1</a:t>
            </a:r>
          </a:p>
          <a:p>
            <a:pPr marL="457200" indent="-457200">
              <a:buFont typeface="+mj-lt"/>
              <a:buAutoNum type="arabicPeriod"/>
            </a:pPr>
            <a:r>
              <a:rPr lang="en-US" sz="2000" dirty="0"/>
              <a:t>Work on Programming </a:t>
            </a:r>
            <a:r>
              <a:rPr lang="en-US" sz="2000" dirty="0" err="1"/>
              <a:t>Asignment</a:t>
            </a:r>
            <a:r>
              <a:rPr lang="en-US" sz="2000" dirty="0"/>
              <a:t> 1</a:t>
            </a:r>
          </a:p>
          <a:p>
            <a:pPr marL="457200" indent="-457200">
              <a:buFont typeface="+mj-lt"/>
              <a:buAutoNum type="arabicPeriod"/>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711432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 &amp; Recordings</a:t>
            </a:r>
          </a:p>
        </p:txBody>
      </p:sp>
    </p:spTree>
    <p:extLst>
      <p:ext uri="{BB962C8B-B14F-4D97-AF65-F5344CB8AC3E}">
        <p14:creationId xmlns:p14="http://schemas.microsoft.com/office/powerpoint/2010/main" val="23179355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rmAutofit/>
          </a:bodyPr>
          <a:lstStyle/>
          <a:p>
            <a:r>
              <a:rPr lang="en-US" sz="4800" dirty="0"/>
              <a:t>End of Session</a:t>
            </a:r>
          </a:p>
        </p:txBody>
      </p:sp>
    </p:spTree>
    <p:extLst>
      <p:ext uri="{BB962C8B-B14F-4D97-AF65-F5344CB8AC3E}">
        <p14:creationId xmlns:p14="http://schemas.microsoft.com/office/powerpoint/2010/main" val="11308186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Model-View-Controller (MVC)</a:t>
            </a:r>
          </a:p>
        </p:txBody>
      </p:sp>
      <p:pic>
        <p:nvPicPr>
          <p:cNvPr id="6" name="Picture 5">
            <a:extLst>
              <a:ext uri="{FF2B5EF4-FFF2-40B4-BE49-F238E27FC236}">
                <a16:creationId xmlns:a16="http://schemas.microsoft.com/office/drawing/2014/main" id="{2CE7C933-0F89-420D-9B13-0331165A1E50}"/>
              </a:ext>
            </a:extLst>
          </p:cNvPr>
          <p:cNvPicPr>
            <a:picLocks noChangeAspect="1"/>
          </p:cNvPicPr>
          <p:nvPr/>
        </p:nvPicPr>
        <p:blipFill>
          <a:blip r:embed="rId3"/>
          <a:stretch>
            <a:fillRect/>
          </a:stretch>
        </p:blipFill>
        <p:spPr>
          <a:xfrm>
            <a:off x="10765403" y="59830"/>
            <a:ext cx="1290389" cy="1420356"/>
          </a:xfrm>
          <a:prstGeom prst="rect">
            <a:avLst/>
          </a:prstGeom>
        </p:spPr>
      </p:pic>
      <p:pic>
        <p:nvPicPr>
          <p:cNvPr id="1026" name="Picture 2" descr="https://upload.wikimedia.org/wikipedia/commons/thumb/a/a0/MVC-Process.svg/500px-MVC-Process.svg.png">
            <a:extLst>
              <a:ext uri="{FF2B5EF4-FFF2-40B4-BE49-F238E27FC236}">
                <a16:creationId xmlns:a16="http://schemas.microsoft.com/office/drawing/2014/main" id="{58197343-A56A-436A-A4E2-8CF036E81E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728381"/>
            <a:ext cx="3969968" cy="43669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1EBC757-1DAC-4931-A145-B2C52C88F2EE}"/>
              </a:ext>
            </a:extLst>
          </p:cNvPr>
          <p:cNvSpPr/>
          <p:nvPr/>
        </p:nvSpPr>
        <p:spPr>
          <a:xfrm>
            <a:off x="5314597" y="1511309"/>
            <a:ext cx="6096000" cy="4524315"/>
          </a:xfrm>
          <a:prstGeom prst="rect">
            <a:avLst/>
          </a:prstGeom>
        </p:spPr>
        <p:txBody>
          <a:bodyPr>
            <a:spAutoFit/>
          </a:bodyPr>
          <a:lstStyle/>
          <a:p>
            <a:endParaRPr lang="en-US" dirty="0"/>
          </a:p>
          <a:p>
            <a:r>
              <a:rPr lang="en-US" dirty="0"/>
              <a:t>Diagram of interactions within the MVC pattern.</a:t>
            </a:r>
          </a:p>
          <a:p>
            <a:r>
              <a:rPr lang="en-US" b="1" dirty="0"/>
              <a:t>Model–view–controller </a:t>
            </a:r>
            <a:r>
              <a:rPr lang="en-US" dirty="0"/>
              <a:t>is an architectural pattern commonly used for developing user interfaces that divides an application into three interconnected parts. This is done to separate internal representations of information from the ways information is presented to and accepted from the user.[1][2] The MVC design pattern decouples these major components allowing for efficient code reuse and parallel development.</a:t>
            </a:r>
          </a:p>
          <a:p>
            <a:endParaRPr lang="en-US" dirty="0"/>
          </a:p>
          <a:p>
            <a:r>
              <a:rPr lang="en-US" dirty="0"/>
              <a:t>Traditionally used for desktop graphical user interfaces (GUIs), this architecture has become popular for designing web applications and even mobile, desktop and other clients.[3] Popular programming languages like Java, C#, Ruby, PHP have MVC frameworks that are used in web application development straight out of the box</a:t>
            </a:r>
          </a:p>
        </p:txBody>
      </p:sp>
    </p:spTree>
    <p:extLst>
      <p:ext uri="{BB962C8B-B14F-4D97-AF65-F5344CB8AC3E}">
        <p14:creationId xmlns:p14="http://schemas.microsoft.com/office/powerpoint/2010/main" val="17576748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Javadoc </a:t>
            </a:r>
            <a:r>
              <a:rPr lang="en-US" dirty="0">
                <a:hlinkClick r:id="rId2"/>
              </a:rPr>
              <a:t>[link]</a:t>
            </a:r>
            <a:endParaRPr lang="en-US" dirty="0"/>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dirty="0"/>
              <a:t>History:</a:t>
            </a:r>
          </a:p>
          <a:p>
            <a:pPr marL="0" indent="0">
              <a:buNone/>
            </a:pPr>
            <a:r>
              <a:rPr lang="en-US" dirty="0"/>
              <a:t>Javadoc was an early Java language </a:t>
            </a:r>
            <a:r>
              <a:rPr lang="en-US" dirty="0">
                <a:hlinkClick r:id="rId3" tooltip="Documentation generator"/>
              </a:rPr>
              <a:t>documentation generator</a:t>
            </a:r>
            <a:r>
              <a:rPr lang="en-US" dirty="0"/>
              <a:t>.</a:t>
            </a:r>
            <a:r>
              <a:rPr lang="en-US" baseline="30000" dirty="0">
                <a:hlinkClick r:id="rId4"/>
              </a:rPr>
              <a:t>[5]</a:t>
            </a:r>
            <a:r>
              <a:rPr lang="en-US" dirty="0"/>
              <a:t> Prior to the use of documentation generators it was customary to use technical writers who would typically write only standalone documentation for the software,</a:t>
            </a:r>
            <a:r>
              <a:rPr lang="en-US" baseline="30000" dirty="0">
                <a:hlinkClick r:id="rId5"/>
              </a:rPr>
              <a:t>[6]</a:t>
            </a:r>
            <a:r>
              <a:rPr lang="en-US" dirty="0"/>
              <a:t> but it was much harder to keep this documentation in sync with the software itself.</a:t>
            </a:r>
          </a:p>
          <a:p>
            <a:pPr marL="0" indent="0">
              <a:buNone/>
            </a:pPr>
            <a:endParaRPr lang="en-US" sz="2000" dirty="0"/>
          </a:p>
        </p:txBody>
      </p:sp>
    </p:spTree>
    <p:extLst>
      <p:ext uri="{BB962C8B-B14F-4D97-AF65-F5344CB8AC3E}">
        <p14:creationId xmlns:p14="http://schemas.microsoft.com/office/powerpoint/2010/main" val="3080284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6820075" y="833369"/>
            <a:ext cx="5476002" cy="1463781"/>
          </a:xfrm>
          <a:noFill/>
        </p:spPr>
        <p:txBody>
          <a:bodyPr vert="horz" lIns="91440" tIns="45720" rIns="91440" bIns="45720" rtlCol="0" anchor="b">
            <a:noAutofit/>
          </a:bodyPr>
          <a:lstStyle/>
          <a:p>
            <a:r>
              <a:rPr lang="en-US" sz="4800" dirty="0"/>
              <a:t>Today’s Friendly Conversation topic</a:t>
            </a:r>
          </a:p>
        </p:txBody>
      </p:sp>
      <p:pic>
        <p:nvPicPr>
          <p:cNvPr id="6" name="Picture 5">
            <a:extLst>
              <a:ext uri="{FF2B5EF4-FFF2-40B4-BE49-F238E27FC236}">
                <a16:creationId xmlns:a16="http://schemas.microsoft.com/office/drawing/2014/main" id="{7FDA2849-5AD7-4C4F-A3AD-36172F84681E}"/>
              </a:ext>
            </a:extLst>
          </p:cNvPr>
          <p:cNvPicPr>
            <a:picLocks noChangeAspect="1"/>
          </p:cNvPicPr>
          <p:nvPr/>
        </p:nvPicPr>
        <p:blipFill rotWithShape="1">
          <a:blip r:embed="rId3"/>
          <a:srcRect t="1503" r="-3" b="5267"/>
          <a:stretch/>
        </p:blipFill>
        <p:spPr>
          <a:xfrm>
            <a:off x="20" y="10"/>
            <a:ext cx="6105635" cy="6857990"/>
          </a:xfrm>
          <a:prstGeom prst="rect">
            <a:avLst/>
          </a:prstGeom>
        </p:spPr>
      </p:pic>
    </p:spTree>
    <p:extLst>
      <p:ext uri="{BB962C8B-B14F-4D97-AF65-F5344CB8AC3E}">
        <p14:creationId xmlns:p14="http://schemas.microsoft.com/office/powerpoint/2010/main" val="37222254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7CE47F-3EF6-48CA-9239-E8B6E5C6B41A}"/>
              </a:ext>
            </a:extLst>
          </p:cNvPr>
          <p:cNvSpPr>
            <a:spLocks noGrp="1"/>
          </p:cNvSpPr>
          <p:nvPr>
            <p:ph type="title"/>
          </p:nvPr>
        </p:nvSpPr>
        <p:spPr>
          <a:xfrm>
            <a:off x="838200" y="365125"/>
            <a:ext cx="10515600" cy="1325563"/>
          </a:xfrm>
        </p:spPr>
        <p:txBody>
          <a:bodyPr>
            <a:normAutofit/>
          </a:bodyPr>
          <a:lstStyle/>
          <a:p>
            <a:r>
              <a:rPr lang="en-US" sz="3600" dirty="0">
                <a:latin typeface="+mn-lt"/>
              </a:rPr>
              <a:t>Start, Stop, Continue Retrospective Feedback Model</a:t>
            </a:r>
          </a:p>
        </p:txBody>
      </p:sp>
      <p:sp>
        <p:nvSpPr>
          <p:cNvPr id="5" name="Content Placeholder 2">
            <a:extLst>
              <a:ext uri="{FF2B5EF4-FFF2-40B4-BE49-F238E27FC236}">
                <a16:creationId xmlns:a16="http://schemas.microsoft.com/office/drawing/2014/main" id="{E8F0EA9A-219C-40FD-AE36-784EE1B77D56}"/>
              </a:ext>
            </a:extLst>
          </p:cNvPr>
          <p:cNvSpPr>
            <a:spLocks noGrp="1"/>
          </p:cNvSpPr>
          <p:nvPr>
            <p:ph idx="1"/>
          </p:nvPr>
        </p:nvSpPr>
        <p:spPr>
          <a:xfrm>
            <a:off x="838198" y="1690688"/>
            <a:ext cx="10515601" cy="4486275"/>
          </a:xfrm>
        </p:spPr>
        <p:txBody>
          <a:bodyPr>
            <a:normAutofit/>
          </a:bodyPr>
          <a:lstStyle/>
          <a:p>
            <a:pPr marL="0" indent="0">
              <a:spcAft>
                <a:spcPts val="600"/>
              </a:spcAft>
              <a:buNone/>
            </a:pPr>
            <a:r>
              <a:rPr lang="en-US" b="1" u="sng" dirty="0"/>
              <a:t>Continue</a:t>
            </a:r>
            <a:r>
              <a:rPr lang="en-US" dirty="0"/>
              <a:t>: What is working in the class? Something that we should make sure that we continue to do. </a:t>
            </a:r>
          </a:p>
          <a:p>
            <a:pPr marL="0" indent="0">
              <a:spcAft>
                <a:spcPts val="600"/>
              </a:spcAft>
              <a:buNone/>
            </a:pPr>
            <a:r>
              <a:rPr lang="en-US" b="1" u="sng" dirty="0"/>
              <a:t>Start</a:t>
            </a:r>
            <a:r>
              <a:rPr lang="en-US" dirty="0"/>
              <a:t>: What is something that would be nice to do in the class that we are not doing now? Maybe something that you have seen work well in other classes. </a:t>
            </a:r>
          </a:p>
          <a:p>
            <a:pPr marL="0" indent="0">
              <a:spcAft>
                <a:spcPts val="600"/>
              </a:spcAft>
              <a:buNone/>
            </a:pPr>
            <a:r>
              <a:rPr lang="en-US" b="1" u="sng" dirty="0"/>
              <a:t>Stop</a:t>
            </a:r>
            <a:r>
              <a:rPr lang="en-US" dirty="0"/>
              <a:t>: What is not working in the class? Something that we should stop doing. </a:t>
            </a:r>
          </a:p>
        </p:txBody>
      </p:sp>
    </p:spTree>
    <p:extLst>
      <p:ext uri="{BB962C8B-B14F-4D97-AF65-F5344CB8AC3E}">
        <p14:creationId xmlns:p14="http://schemas.microsoft.com/office/powerpoint/2010/main" val="12819709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F2C5635-17FA-43E9-8DC0-B1BC5391FAF2}"/>
              </a:ext>
            </a:extLst>
          </p:cNvPr>
          <p:cNvPicPr>
            <a:picLocks noChangeAspect="1"/>
          </p:cNvPicPr>
          <p:nvPr/>
        </p:nvPicPr>
        <p:blipFill>
          <a:blip r:embed="rId3"/>
          <a:stretch>
            <a:fillRect/>
          </a:stretch>
        </p:blipFill>
        <p:spPr>
          <a:xfrm>
            <a:off x="3328987" y="2324100"/>
            <a:ext cx="5534025" cy="2209800"/>
          </a:xfrm>
          <a:prstGeom prst="rect">
            <a:avLst/>
          </a:prstGeom>
        </p:spPr>
      </p:pic>
    </p:spTree>
    <p:extLst>
      <p:ext uri="{BB962C8B-B14F-4D97-AF65-F5344CB8AC3E}">
        <p14:creationId xmlns:p14="http://schemas.microsoft.com/office/powerpoint/2010/main" val="14227091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E0F57-6E08-4E00-A5B7-1C1604074CFD}"/>
              </a:ext>
            </a:extLst>
          </p:cNvPr>
          <p:cNvPicPr>
            <a:picLocks noChangeAspect="1"/>
          </p:cNvPicPr>
          <p:nvPr/>
        </p:nvPicPr>
        <p:blipFill>
          <a:blip r:embed="rId2"/>
          <a:stretch>
            <a:fillRect/>
          </a:stretch>
        </p:blipFill>
        <p:spPr>
          <a:xfrm>
            <a:off x="252412" y="642937"/>
            <a:ext cx="11687175" cy="5572125"/>
          </a:xfrm>
          <a:prstGeom prst="rect">
            <a:avLst/>
          </a:prstGeom>
        </p:spPr>
      </p:pic>
    </p:spTree>
    <p:extLst>
      <p:ext uri="{BB962C8B-B14F-4D97-AF65-F5344CB8AC3E}">
        <p14:creationId xmlns:p14="http://schemas.microsoft.com/office/powerpoint/2010/main" val="411295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Introductions – Discussion Board 1</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429033"/>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use this discussion forum to introduce yourself and to learn about your classmates.</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a message which includes the following information:</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Your Full Name / Preferred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little about your Family, Home, and College background</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Likely programming environment that you will be utilizing... do you have access to a Windows 10 environment?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Hobby or Special Interest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Top two or three things you would like to get out of this class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couple of times during the week would be most convenient for you to participate in a Live Lecture &amp; Discussion session and/or to meet (virtually) with a small group of classmates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Fun Fact about yourself</a:t>
            </a: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Please post your initial submission by the end of the day Sunday (11:59pm) and respond to one or more of your classmates' posts by the end of the day the following Sunday.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7101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Today’s Introductions – Name plus Fun Fact</a:t>
            </a:r>
            <a:endParaRPr lang="en-US" sz="3600" b="1" i="1" u="sng" dirty="0"/>
          </a:p>
        </p:txBody>
      </p:sp>
      <p:sp>
        <p:nvSpPr>
          <p:cNvPr id="2" name="Rectangle 1">
            <a:extLst>
              <a:ext uri="{FF2B5EF4-FFF2-40B4-BE49-F238E27FC236}">
                <a16:creationId xmlns:a16="http://schemas.microsoft.com/office/drawing/2014/main" id="{0C326A31-5CBB-4F38-BF58-B6AFC533B019}"/>
              </a:ext>
            </a:extLst>
          </p:cNvPr>
          <p:cNvSpPr/>
          <p:nvPr/>
        </p:nvSpPr>
        <p:spPr>
          <a:xfrm>
            <a:off x="1864929" y="1448636"/>
            <a:ext cx="8462142" cy="4004751"/>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For your introduction include: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Name, Preferred Name, and Last Name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 score of 0 to 5 describe your programming experience with:</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0 being “I’ve never seen a line of code”</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1 being “This is my first college level programming class”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3 being “I’ve had a couple of programming classes”</a:t>
            </a:r>
          </a:p>
          <a:p>
            <a:pPr marL="800100" lvl="1" indent="-342900">
              <a:lnSpc>
                <a:spcPct val="107000"/>
              </a:lnSpc>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5 being “I’m ready to graduate and get and entry level programming job”</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Are you part of the aeronautical program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Be ready to introduce yourself and to share an interesting fact about yourself</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a:latin typeface="Calibri" panose="020F0502020204030204" pitchFamily="34" charset="0"/>
                <a:ea typeface="Calibri" panose="020F0502020204030204" pitchFamily="34" charset="0"/>
                <a:cs typeface="Times New Roman" panose="02020603050405020304" pitchFamily="18" charset="0"/>
              </a:rPr>
              <a:t>Anything else you would like to add</a:t>
            </a:r>
          </a:p>
          <a:p>
            <a:pPr marR="0" lvl="0">
              <a:lnSpc>
                <a:spcPct val="107000"/>
              </a:lnSpc>
              <a:spcBef>
                <a:spcPts val="0"/>
              </a:spcBef>
              <a:spcAft>
                <a:spcPts val="800"/>
              </a:spcAft>
              <a:buSzPts val="1000"/>
              <a:tabLst>
                <a:tab pos="457200" algn="l"/>
              </a:tabLst>
            </a:pP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1295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spcBef>
                <a:spcPts val="1800"/>
              </a:spcBef>
              <a:buNone/>
            </a:pPr>
            <a:r>
              <a:rPr lang="en-US" sz="2000" dirty="0"/>
              <a:t>Full and Preferred Name:</a:t>
            </a:r>
          </a:p>
          <a:p>
            <a:pPr marL="0" indent="0">
              <a:spcBef>
                <a:spcPts val="600"/>
              </a:spcBef>
              <a:buNone/>
            </a:pPr>
            <a:r>
              <a:rPr lang="en-US" sz="2000" dirty="0"/>
              <a:t>	</a:t>
            </a:r>
            <a:r>
              <a:rPr lang="en-US" sz="2000" b="1" dirty="0"/>
              <a:t>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dirty="0"/>
              <a:t>	</a:t>
            </a:r>
            <a:r>
              <a:rPr lang="en-US" sz="2000" b="1" dirty="0"/>
              <a:t>Married with five children, recently relocated from Davenport, IA to Chicago area</a:t>
            </a:r>
          </a:p>
          <a:p>
            <a:pPr marL="0" indent="0">
              <a:spcBef>
                <a:spcPts val="600"/>
              </a:spcBef>
              <a:buNone/>
            </a:pPr>
            <a:r>
              <a:rPr lang="en-US" sz="2000" b="1" dirty="0"/>
              <a:t>	Undergraduate in CS and Masters in Business… teaching online/evening for many years</a:t>
            </a:r>
          </a:p>
          <a:p>
            <a:pPr marL="0" indent="0">
              <a:spcBef>
                <a:spcPts val="2400"/>
              </a:spcBef>
              <a:buNone/>
            </a:pPr>
            <a:r>
              <a:rPr lang="en-US" sz="2000" dirty="0"/>
              <a:t>Programming experience:</a:t>
            </a:r>
          </a:p>
          <a:p>
            <a:pPr marL="0" indent="0">
              <a:spcBef>
                <a:spcPts val="600"/>
              </a:spcBef>
              <a:buNone/>
            </a:pPr>
            <a:r>
              <a:rPr lang="en-US" sz="2000" dirty="0"/>
              <a:t>	</a:t>
            </a:r>
            <a:r>
              <a:rPr lang="en-US" sz="2000" b="1" dirty="0"/>
              <a:t>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6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p:txBody>
      </p:sp>
    </p:spTree>
    <p:extLst>
      <p:ext uri="{BB962C8B-B14F-4D97-AF65-F5344CB8AC3E}">
        <p14:creationId xmlns:p14="http://schemas.microsoft.com/office/powerpoint/2010/main" val="2715834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341631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Welcome &amp;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fontScale="92500" lnSpcReduction="10000"/>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Personal Laptop, MacOS (sometimes Windows 10), VS Code, </a:t>
            </a:r>
            <a:r>
              <a:rPr lang="en-US" sz="2000" b="1" dirty="0" err="1"/>
              <a:t>FireFox</a:t>
            </a:r>
            <a:r>
              <a:rPr lang="en-US" sz="2000" b="1" dirty="0"/>
              <a:t> browser </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a:t>
            </a:r>
            <a:r>
              <a:rPr lang="en-US" sz="2000" b="1" dirty="0" err="1"/>
              <a:t>Quetico</a:t>
            </a:r>
            <a:r>
              <a:rPr lang="en-US" sz="2000" b="1" dirty="0"/>
              <a:t>) and Triathlons</a:t>
            </a:r>
          </a:p>
          <a:p>
            <a:pPr marL="0" indent="0">
              <a:spcBef>
                <a:spcPts val="2400"/>
              </a:spcBef>
              <a:spcAft>
                <a:spcPts val="600"/>
              </a:spcAft>
              <a:buNone/>
            </a:pPr>
            <a:r>
              <a:rPr lang="en-US" sz="2000" dirty="0"/>
              <a:t>Top two or three things that you would like to get out of this class</a:t>
            </a:r>
          </a:p>
          <a:p>
            <a:pPr lvl="2">
              <a:spcBef>
                <a:spcPts val="0"/>
              </a:spcBef>
              <a:buFont typeface="Wingdings" panose="05000000000000000000" pitchFamily="2" charset="2"/>
              <a:buChar char="§"/>
            </a:pPr>
            <a:r>
              <a:rPr lang="en-US" b="1" dirty="0"/>
              <a:t>help each of you be successful in this class </a:t>
            </a:r>
          </a:p>
          <a:p>
            <a:pPr lvl="2">
              <a:spcBef>
                <a:spcPts val="0"/>
              </a:spcBef>
              <a:buFont typeface="Wingdings" panose="05000000000000000000" pitchFamily="2" charset="2"/>
              <a:buChar char="§"/>
            </a:pPr>
            <a:r>
              <a:rPr lang="en-US" b="1" dirty="0"/>
              <a:t>explore software development processes and techniques together and motivate you to look deeper</a:t>
            </a:r>
          </a:p>
          <a:p>
            <a:pPr lvl="2">
              <a:spcBef>
                <a:spcPts val="0"/>
              </a:spcBef>
              <a:buFont typeface="Wingdings" panose="05000000000000000000" pitchFamily="2" charset="2"/>
              <a:buChar char="§"/>
            </a:pPr>
            <a:r>
              <a:rPr lang="en-US" b="1" dirty="0"/>
              <a:t>and for us to find a little enjoyment and fun along the way* </a:t>
            </a:r>
          </a:p>
          <a:p>
            <a:pPr lvl="2">
              <a:spcBef>
                <a:spcPts val="0"/>
              </a:spcBef>
              <a:buFont typeface="Wingdings" panose="05000000000000000000" pitchFamily="2" charset="2"/>
              <a:buChar char="§"/>
            </a:pPr>
            <a:r>
              <a:rPr lang="en-US" b="1" dirty="0"/>
              <a:t>… oh yes, and it would be wonderful if I could help you build something that made you proud during the semester</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5-year+ period while setting up the 400+ person 		John Deere Technology Center – India application development organization.</a:t>
            </a:r>
          </a:p>
        </p:txBody>
      </p:sp>
    </p:spTree>
    <p:extLst>
      <p:ext uri="{BB962C8B-B14F-4D97-AF65-F5344CB8AC3E}">
        <p14:creationId xmlns:p14="http://schemas.microsoft.com/office/powerpoint/2010/main" val="8247534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2849</Words>
  <Application>Microsoft Macintosh PowerPoint</Application>
  <PresentationFormat>Widescreen</PresentationFormat>
  <Paragraphs>331</Paragraphs>
  <Slides>42</Slides>
  <Notes>35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9" baseType="lpstr">
      <vt:lpstr>Arial</vt:lpstr>
      <vt:lpstr>Calibri</vt:lpstr>
      <vt:lpstr>Calibri Light</vt:lpstr>
      <vt:lpstr>Symbol</vt:lpstr>
      <vt:lpstr>Wingdings</vt:lpstr>
      <vt:lpstr>Office Theme</vt:lpstr>
      <vt:lpstr>Microsoft Excel Worksheet</vt:lpstr>
      <vt:lpstr>Discussion &amp; Lecture Session Sound &amp; Recording Check</vt:lpstr>
      <vt:lpstr>Object-Oriented Programming Discussion, Lecture, &amp; Lab Eric Pogue</vt:lpstr>
      <vt:lpstr>Welcome!</vt:lpstr>
      <vt:lpstr>Today’s Friendly Conversation topic</vt:lpstr>
      <vt:lpstr>Introductions – Discussion Board 1</vt:lpstr>
      <vt:lpstr>Today’s Introductions – Name plus Fun Fact</vt:lpstr>
      <vt:lpstr>Introductions</vt:lpstr>
      <vt:lpstr>PowerPoint Presentation</vt:lpstr>
      <vt:lpstr>Welcome &amp; Introductions</vt:lpstr>
      <vt:lpstr>Your Introductions – Name plus Interesting Fact</vt:lpstr>
      <vt:lpstr>Assignment for Today</vt:lpstr>
      <vt:lpstr>Blended Learning &amp; Flipped Classroom form "Blended Learning &amp; Flipped Classroom" video</vt:lpstr>
      <vt:lpstr>Blended Learning &amp; Flipped Classroom form "Blended Learning &amp; Flipped Classroom" video</vt:lpstr>
      <vt:lpstr>Course Overview</vt:lpstr>
      <vt:lpstr>Syllabus Overview</vt:lpstr>
      <vt:lpstr>Agile Manifesto</vt:lpstr>
      <vt:lpstr>Scrum Discussion from Introduction to Scrum - 7 Minutes YouTube video [link]</vt:lpstr>
      <vt:lpstr>Scrum Roles, Artifacts, and Rituals</vt:lpstr>
      <vt:lpstr>Scrum &amp; Scrum Roles – Sprint Planning</vt:lpstr>
      <vt:lpstr>Review of Weeks 1&amp;2 /  Sprint 1 Activities List &amp; Assignments</vt:lpstr>
      <vt:lpstr>Assignment</vt:lpstr>
      <vt:lpstr>Upcoming Demos</vt:lpstr>
      <vt:lpstr>Demo Guidelines – Presenter </vt:lpstr>
      <vt:lpstr>Demo Guidelines – Listener </vt:lpstr>
      <vt:lpstr>Demos in Online Classes?</vt:lpstr>
      <vt:lpstr>Lab</vt:lpstr>
      <vt:lpstr>Introductions – Name Cards plus Interesting Fact</vt:lpstr>
      <vt:lpstr>Text File Encoding Standards</vt:lpstr>
      <vt:lpstr>ASCII</vt:lpstr>
      <vt:lpstr>Text File End-Of-Line (EOL) and Encoding</vt:lpstr>
      <vt:lpstr>Source Code Indenting and Tabs vs Spaces</vt:lpstr>
      <vt:lpstr>Coding Standards</vt:lpstr>
      <vt:lpstr>Wrap-up and  Final Questions/Comments</vt:lpstr>
      <vt:lpstr>Break &amp; End of First Recording</vt:lpstr>
      <vt:lpstr>Lab</vt:lpstr>
      <vt:lpstr>End of Session &amp; Recordings</vt:lpstr>
      <vt:lpstr>End of Session</vt:lpstr>
      <vt:lpstr>Model-View-Controller (MVC)</vt:lpstr>
      <vt:lpstr>Javadoc [link]</vt:lpstr>
      <vt:lpstr>Start, Stop, Continue Retrospective Feedback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 Discussion, Lecture, &amp; Lab Eric Pogue</dc:title>
  <dc:creator>Eric Pogue</dc:creator>
  <cp:lastModifiedBy>Pogue, Eric</cp:lastModifiedBy>
  <cp:revision>35</cp:revision>
  <dcterms:created xsi:type="dcterms:W3CDTF">2019-01-14T15:53:15Z</dcterms:created>
  <dcterms:modified xsi:type="dcterms:W3CDTF">2020-01-15T11:40:45Z</dcterms:modified>
</cp:coreProperties>
</file>